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  <p:sldMasterId id="2147483679" r:id="rId2"/>
  </p:sldMasterIdLst>
  <p:notesMasterIdLst>
    <p:notesMasterId r:id="rId33"/>
  </p:notesMasterIdLst>
  <p:sldIdLst>
    <p:sldId id="256" r:id="rId3"/>
    <p:sldId id="257" r:id="rId4"/>
    <p:sldId id="258" r:id="rId5"/>
    <p:sldId id="259" r:id="rId6"/>
    <p:sldId id="298" r:id="rId7"/>
    <p:sldId id="276" r:id="rId8"/>
    <p:sldId id="277" r:id="rId9"/>
    <p:sldId id="278" r:id="rId10"/>
    <p:sldId id="263" r:id="rId11"/>
    <p:sldId id="265" r:id="rId12"/>
    <p:sldId id="264" r:id="rId13"/>
    <p:sldId id="268" r:id="rId14"/>
    <p:sldId id="284" r:id="rId15"/>
    <p:sldId id="281" r:id="rId16"/>
    <p:sldId id="280" r:id="rId17"/>
    <p:sldId id="267" r:id="rId18"/>
    <p:sldId id="285" r:id="rId19"/>
    <p:sldId id="286" r:id="rId20"/>
    <p:sldId id="287" r:id="rId21"/>
    <p:sldId id="297" r:id="rId22"/>
    <p:sldId id="288" r:id="rId23"/>
    <p:sldId id="291" r:id="rId24"/>
    <p:sldId id="290" r:id="rId25"/>
    <p:sldId id="293" r:id="rId26"/>
    <p:sldId id="295" r:id="rId27"/>
    <p:sldId id="294" r:id="rId28"/>
    <p:sldId id="296" r:id="rId29"/>
    <p:sldId id="271" r:id="rId30"/>
    <p:sldId id="272" r:id="rId31"/>
    <p:sldId id="275" r:id="rId32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43" autoAdjust="0"/>
    <p:restoredTop sz="74129" autoAdjust="0"/>
  </p:normalViewPr>
  <p:slideViewPr>
    <p:cSldViewPr snapToGrid="0" snapToObjects="1">
      <p:cViewPr varScale="1">
        <p:scale>
          <a:sx n="53" d="100"/>
          <a:sy n="53" d="100"/>
        </p:scale>
        <p:origin x="135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268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3.jpe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  <a:t>2020/8/18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大家好，我叫刘发荣，是康康</a:t>
            </a:r>
            <a:r>
              <a:rPr lang="en-US" altLang="zh-CN" dirty="0"/>
              <a:t>-</a:t>
            </a:r>
            <a:r>
              <a:rPr lang="zh-CN" altLang="en-US" dirty="0"/>
              <a:t>疫情之下的智能口罩回收垃圾桶项目的汇报人。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16417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11100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**产品名为康康，寓意身体健康，远离病毒；同时与“看看”谐音，暗示我们的主要技术之一</a:t>
            </a:r>
            <a:r>
              <a:rPr lang="en-US" altLang="zh-CN" dirty="0"/>
              <a:t>——</a:t>
            </a:r>
            <a:r>
              <a:rPr lang="zh-CN" altLang="en-US" dirty="0"/>
              <a:t>基于摄像头和计算机视觉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67262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我们的产品主要包括两大功能：口罩识别与分类、后台数据监控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7908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接下来介绍它们的具体实现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065116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zh-CN" altLang="zh-CN" sz="12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「康康」主要面向密闭的公共场合，包括</a:t>
            </a:r>
            <a:r>
              <a:rPr lang="en-US" altLang="zh-CN" sz="12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:</a:t>
            </a:r>
            <a:r>
              <a:rPr lang="zh-CN" altLang="en-US" sz="12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大型</a:t>
            </a:r>
            <a:r>
              <a:rPr lang="zh-CN" altLang="zh-CN" sz="12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商场、地铁站、学校的教室</a:t>
            </a:r>
            <a:r>
              <a:rPr lang="zh-CN" altLang="en-US" sz="12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33778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zh-CN" altLang="en-US" sz="1200" kern="0" dirty="0"/>
              <a:t>目前市面上的智能</a:t>
            </a:r>
            <a:r>
              <a:rPr lang="zh-CN" altLang="en-US" sz="1200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垃圾桶，价格昂贵，没有对口罩回收做专门的设计；交互也不方便，需要语音控制</a:t>
            </a:r>
            <a:endParaRPr lang="en-US" altLang="zh-CN" sz="1200" kern="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zh-CN" altLang="en-US" sz="1200" kern="0" dirty="0">
                <a:solidFill>
                  <a:schemeClr val="bg1"/>
                </a:solidFill>
              </a:rPr>
              <a:t>与之相比，我们的产品存在以下优势：</a:t>
            </a:r>
            <a:endParaRPr lang="en-US" altLang="zh-CN" sz="1200" kern="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altLang="zh-CN" sz="1200" kern="0" dirty="0">
              <a:solidFill>
                <a:schemeClr val="bg1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460399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功能设计与实现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859308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感应开盖功能设计：利用</a:t>
            </a:r>
            <a:r>
              <a:rPr lang="en-US" altLang="zh-CN" sz="12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HC-SR04</a:t>
            </a:r>
            <a:r>
              <a:rPr lang="zh-CN" altLang="en-US" sz="12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超声波传感器，舵机以及</a:t>
            </a:r>
            <a:r>
              <a:rPr lang="en-US" altLang="zh-CN" sz="1200" kern="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arduino</a:t>
            </a:r>
            <a:r>
              <a:rPr lang="zh-CN" altLang="en-US" sz="12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的组合，实现一定距离内垃圾桶盖的自动打开与关闭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65417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口罩的自动识别功能：首先通过摄像头进行拍照，然后将图片以</a:t>
            </a:r>
            <a:r>
              <a:rPr lang="en-US" altLang="zh-CN" dirty="0"/>
              <a:t>base64</a:t>
            </a:r>
            <a:r>
              <a:rPr lang="zh-CN" altLang="en-US" dirty="0"/>
              <a:t>格式传给服务端，服务端调用训练好的模型进行识别，并将识别结果以</a:t>
            </a:r>
            <a:r>
              <a:rPr lang="en-US" altLang="zh-CN" dirty="0"/>
              <a:t>json</a:t>
            </a:r>
            <a:r>
              <a:rPr lang="zh-CN" altLang="en-US" dirty="0"/>
              <a:t>格式返回给主控制器。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46025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口罩的自动投放功能：根据服务端的识别结果，控制舵机的旋转。当识别结果为口罩时，中间隔板向右旋转；当不是口罩时，则向左旋转；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72718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接下来，我将从四个方面介绍我们的项目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86518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溢出提醒功能：使用称重模块来获取当前桶内垃圾的重量；当超过设定值时，自动向管理员发送通知邮件，告知他要及时清理。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0.2kg   1kg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18799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我们的系统是一个软硬件结合的系统，我们通过</a:t>
            </a:r>
            <a:r>
              <a:rPr lang="en-US" altLang="zh-CN" sz="1200" b="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Web</a:t>
            </a:r>
            <a:r>
              <a:rPr lang="zh-CN" altLang="en-US" sz="1200" b="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网站做设备监控与数据分析，包括设备的在线情况、口罩数量、非口罩数量，以及一些数据的可视化。</a:t>
            </a:r>
            <a:endParaRPr lang="en-US" altLang="zh-CN" sz="1200" b="0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200" b="1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31420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其中一个特色功能</a:t>
            </a:r>
            <a:r>
              <a:rPr lang="en-US" altLang="zh-CN" dirty="0"/>
              <a:t>-</a:t>
            </a:r>
            <a:r>
              <a:rPr lang="zh-CN" altLang="en-US" dirty="0"/>
              <a:t>热点图，显示当前比较活跃的垃圾桶的位置，能够为垃圾桶资源的动态调配提供参考。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08679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我们</a:t>
            </a:r>
            <a:r>
              <a:rPr lang="zh-CN" altLang="zh-CN" sz="1200" kern="1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运用百度飞桨深度学习框架，构建了以</a:t>
            </a:r>
            <a:r>
              <a:rPr lang="en-US" altLang="zh-CN" sz="1200" kern="1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ResNet101</a:t>
            </a:r>
            <a:r>
              <a:rPr lang="zh-CN" altLang="zh-CN" sz="1200" kern="10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为骨架的口罩分类模型</a:t>
            </a:r>
            <a:endParaRPr lang="zh-CN" altLang="zh-CN" sz="1200" kern="100" dirty="0">
              <a:effectLst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61722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lnSpc>
                <a:spcPct val="130000"/>
              </a:lnSpc>
              <a:spcAft>
                <a:spcPts val="900"/>
              </a:spcAft>
              <a:buNone/>
            </a:pPr>
            <a:r>
              <a:rPr lang="zh-CN" alt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首先，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通过</a:t>
            </a:r>
            <a:r>
              <a:rPr lang="en-US" altLang="zh-C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python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爬虫从网上收集大量的口罩照片</a:t>
            </a:r>
            <a:r>
              <a:rPr lang="zh-CN" alt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共</a:t>
            </a:r>
            <a:r>
              <a:rPr lang="en-US" altLang="zh-C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500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张</a:t>
            </a:r>
            <a:endParaRPr lang="en-US" altLang="zh-CN" sz="18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ct val="130000"/>
              </a:lnSpc>
              <a:spcAft>
                <a:spcPts val="900"/>
              </a:spcAft>
              <a:buNone/>
            </a:pPr>
            <a:r>
              <a:rPr lang="zh-CN" alt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然后定义网络结构</a:t>
            </a:r>
            <a:endParaRPr lang="en-US" altLang="zh-CN" sz="18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再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选取不同层次的网络和优化器</a:t>
            </a:r>
            <a:r>
              <a:rPr lang="zh-CN" alt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en-US" altLang="zh-C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GPU V4</a:t>
            </a:r>
            <a:r>
              <a:rPr lang="zh-CN" altLang="zh-C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上进行训练</a:t>
            </a:r>
            <a:endParaRPr lang="zh-CN" altLang="en-US" sz="18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8559615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lnSpc>
                <a:spcPct val="130000"/>
              </a:lnSpc>
              <a:spcAft>
                <a:spcPts val="900"/>
              </a:spcAft>
              <a:buNone/>
            </a:pPr>
            <a:r>
              <a:rPr lang="zh-CN" altLang="en-US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首先，</a:t>
            </a:r>
            <a:r>
              <a:rPr lang="zh-CN" altLang="zh-CN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通过</a:t>
            </a:r>
            <a:r>
              <a:rPr lang="en-US" altLang="zh-CN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python</a:t>
            </a:r>
            <a:r>
              <a:rPr lang="zh-CN" altLang="zh-CN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爬虫从网上收集大量的口罩照片</a:t>
            </a:r>
            <a:r>
              <a:rPr lang="zh-CN" altLang="en-US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zh-CN" altLang="zh-CN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共</a:t>
            </a:r>
            <a:r>
              <a:rPr lang="en-US" altLang="zh-CN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500</a:t>
            </a:r>
            <a:r>
              <a:rPr lang="zh-CN" altLang="zh-CN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张</a:t>
            </a:r>
            <a:endParaRPr lang="en-US" altLang="zh-CN" sz="12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ct val="130000"/>
              </a:lnSpc>
              <a:spcAft>
                <a:spcPts val="900"/>
              </a:spcAft>
              <a:buNone/>
            </a:pPr>
            <a:r>
              <a:rPr lang="zh-CN" altLang="en-US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然后定义网络结构</a:t>
            </a:r>
            <a:endParaRPr lang="en-US" altLang="zh-CN" sz="12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再</a:t>
            </a:r>
            <a:r>
              <a:rPr lang="zh-CN" altLang="zh-CN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选取不同层次的网络和优化器</a:t>
            </a:r>
            <a:r>
              <a:rPr lang="zh-CN" altLang="en-US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zh-CN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en-US" altLang="zh-CN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GPU V4</a:t>
            </a:r>
            <a:r>
              <a:rPr lang="zh-CN" altLang="zh-CN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上进行训练</a:t>
            </a:r>
            <a:endParaRPr lang="zh-CN" altLang="en-US" sz="12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ct val="130000"/>
              </a:lnSpc>
              <a:spcAft>
                <a:spcPts val="900"/>
              </a:spcAft>
              <a:buNone/>
            </a:pPr>
            <a:endParaRPr lang="zh-CN" altLang="en-US" sz="12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679025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lnSpc>
                <a:spcPct val="130000"/>
              </a:lnSpc>
              <a:spcAft>
                <a:spcPts val="900"/>
              </a:spcAft>
              <a:buNone/>
            </a:pPr>
            <a:r>
              <a:rPr lang="zh-CN" altLang="en-US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首先，</a:t>
            </a:r>
            <a:r>
              <a:rPr lang="zh-CN" altLang="zh-CN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通过</a:t>
            </a:r>
            <a:r>
              <a:rPr lang="en-US" altLang="zh-CN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python</a:t>
            </a:r>
            <a:r>
              <a:rPr lang="zh-CN" altLang="zh-CN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爬虫从网上收集大量的口罩照片</a:t>
            </a:r>
            <a:r>
              <a:rPr lang="zh-CN" altLang="en-US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zh-CN" altLang="zh-CN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共</a:t>
            </a:r>
            <a:r>
              <a:rPr lang="en-US" altLang="zh-CN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500</a:t>
            </a:r>
            <a:r>
              <a:rPr lang="zh-CN" altLang="zh-CN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张</a:t>
            </a:r>
            <a:endParaRPr lang="en-US" altLang="zh-CN" sz="12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ct val="130000"/>
              </a:lnSpc>
              <a:spcAft>
                <a:spcPts val="900"/>
              </a:spcAft>
              <a:buNone/>
            </a:pPr>
            <a:r>
              <a:rPr lang="zh-CN" altLang="en-US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然后定义网络结构</a:t>
            </a:r>
            <a:endParaRPr lang="en-US" altLang="zh-CN" sz="12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90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再</a:t>
            </a:r>
            <a:r>
              <a:rPr lang="zh-CN" altLang="zh-CN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选取不同层次的网络和优化器</a:t>
            </a:r>
            <a:r>
              <a:rPr lang="zh-CN" altLang="en-US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zh-CN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en-US" altLang="zh-CN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GPU V4</a:t>
            </a:r>
            <a:r>
              <a:rPr lang="zh-CN" altLang="zh-CN" sz="1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上进行训练</a:t>
            </a:r>
            <a:endParaRPr lang="zh-CN" altLang="en-US" sz="12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ct val="130000"/>
              </a:lnSpc>
              <a:spcAft>
                <a:spcPts val="900"/>
              </a:spcAft>
              <a:buNone/>
            </a:pPr>
            <a:endParaRPr lang="zh-CN" altLang="en-US" sz="12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6556213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00" dirty="0">
                <a:solidFill>
                  <a:srgbClr val="000000"/>
                </a:solidFill>
                <a:effectLst/>
                <a:latin typeface="+mn-ea"/>
                <a:cs typeface="Times New Roman" panose="02020603050405020304" pitchFamily="18" charset="0"/>
              </a:rPr>
              <a:t>最终口罩分类准确率高达</a:t>
            </a:r>
            <a:r>
              <a:rPr lang="en-US" altLang="zh-CN" sz="1200" kern="100" dirty="0">
                <a:solidFill>
                  <a:srgbClr val="000000"/>
                </a:solidFill>
                <a:effectLst/>
                <a:latin typeface="+mn-ea"/>
                <a:cs typeface="Times New Roman" panose="02020603050405020304" pitchFamily="18" charset="0"/>
              </a:rPr>
              <a:t>94%</a:t>
            </a:r>
            <a:r>
              <a:rPr lang="zh-CN" altLang="zh-CN" sz="1200" kern="100" dirty="0">
                <a:solidFill>
                  <a:srgbClr val="000000"/>
                </a:solidFill>
                <a:effectLst/>
                <a:latin typeface="+mn-ea"/>
                <a:cs typeface="Times New Roman" panose="02020603050405020304" pitchFamily="18" charset="0"/>
              </a:rPr>
              <a:t>，效果良好，能满足项目要求</a:t>
            </a:r>
            <a:endParaRPr lang="zh-CN" altLang="en-US" sz="1200" kern="100" dirty="0">
              <a:solidFill>
                <a:srgbClr val="000000"/>
              </a:solidFill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76935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8017442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未来预期  作为社会公共产品，</a:t>
            </a:r>
            <a:r>
              <a:rPr lang="zh-CN" altLang="zh-CN" sz="12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「康康」向往</a:t>
            </a:r>
            <a:r>
              <a:rPr lang="en-US" altLang="zh-CN" sz="12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zh-CN" altLang="zh-CN" sz="12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科技向善，服务百姓</a:t>
            </a:r>
            <a:r>
              <a:rPr lang="en-US" altLang="zh-CN" sz="12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zh-CN" sz="12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；</a:t>
            </a:r>
            <a:r>
              <a:rPr lang="zh-CN" altLang="en-US" sz="12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我们希望“每一只口罩都被正确地回收”；</a:t>
            </a:r>
            <a:endParaRPr lang="en-US" altLang="zh-CN" sz="12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12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我们的产品结合物联网技术和计算机视觉技术，实现了口罩 简单高效地回收，极大地降低了人力成本和病毒感染风险，优化用户的使用体验；未来我们将进一步结合实际需求，磨练技术，让科技创造出更多的社会价值。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62294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4524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谢谢大家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65760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00" dirty="0">
                <a:effectLst/>
                <a:latin typeface="等线 Light" panose="02010600030101010101" pitchFamily="2" charset="-122"/>
                <a:ea typeface="等线 Light" panose="02010600030101010101" pitchFamily="2" charset="-122"/>
                <a:cs typeface="Times New Roman" panose="02020603050405020304" pitchFamily="18" charset="0"/>
              </a:rPr>
              <a:t>**当前对于废弃口罩的回收存在许多问题。</a:t>
            </a:r>
            <a:endParaRPr lang="en-US" altLang="zh-CN" sz="1200" kern="100" dirty="0">
              <a:effectLst/>
              <a:latin typeface="等线 Light" panose="02010600030101010101" pitchFamily="2" charset="-122"/>
              <a:ea typeface="等线 Light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200" kern="100" dirty="0">
              <a:effectLst/>
              <a:latin typeface="等线 Light" panose="02010600030101010101" pitchFamily="2" charset="-122"/>
              <a:ea typeface="等线 Light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dirty="0"/>
          </a:p>
          <a:p>
            <a:r>
              <a:rPr lang="zh-CN" altLang="en-US" sz="1200" kern="100" dirty="0">
                <a:effectLst/>
                <a:latin typeface="等线 Light" panose="02010600030101010101" pitchFamily="2" charset="-122"/>
                <a:ea typeface="等线 Light" panose="02010600030101010101" pitchFamily="2" charset="-122"/>
                <a:cs typeface="Times New Roman" panose="02020603050405020304" pitchFamily="18" charset="0"/>
              </a:rPr>
              <a:t>由于新冠肺炎疫情的影响，</a:t>
            </a:r>
            <a:r>
              <a:rPr lang="en-US" altLang="zh-CN" sz="1200" kern="100" dirty="0">
                <a:effectLst/>
                <a:latin typeface="等线 Light" panose="02010600030101010101" pitchFamily="2" charset="-122"/>
                <a:ea typeface="等线 Light" panose="02010600030101010101" pitchFamily="2" charset="-122"/>
                <a:cs typeface="Times New Roman" panose="02020603050405020304" pitchFamily="18" charset="0"/>
              </a:rPr>
              <a:t>N95</a:t>
            </a:r>
            <a:r>
              <a:rPr lang="zh-CN" altLang="zh-CN" sz="1200" kern="100" dirty="0">
                <a:effectLst/>
                <a:latin typeface="等线 Light" panose="02010600030101010101" pitchFamily="2" charset="-122"/>
                <a:ea typeface="等线 Light" panose="02010600030101010101" pitchFamily="2" charset="-122"/>
                <a:cs typeface="Times New Roman" panose="02020603050405020304" pitchFamily="18" charset="0"/>
              </a:rPr>
              <a:t>口罩</a:t>
            </a:r>
            <a:r>
              <a:rPr lang="zh-CN" altLang="en-US" sz="1200" kern="100" dirty="0">
                <a:effectLst/>
                <a:latin typeface="等线 Light" panose="02010600030101010101" pitchFamily="2" charset="-122"/>
                <a:ea typeface="等线 Light" panose="02010600030101010101" pitchFamily="2" charset="-122"/>
                <a:cs typeface="Times New Roman" panose="02020603050405020304" pitchFamily="18" charset="0"/>
              </a:rPr>
              <a:t>与</a:t>
            </a:r>
            <a:r>
              <a:rPr lang="zh-CN" altLang="zh-CN" sz="1200" kern="100" dirty="0">
                <a:effectLst/>
                <a:latin typeface="等线 Light" panose="02010600030101010101" pitchFamily="2" charset="-122"/>
                <a:ea typeface="等线 Light" panose="02010600030101010101" pitchFamily="2" charset="-122"/>
                <a:cs typeface="Times New Roman" panose="02020603050405020304" pitchFamily="18" charset="0"/>
              </a:rPr>
              <a:t>普通医用口罩，</a:t>
            </a:r>
            <a:r>
              <a:rPr lang="zh-CN" altLang="en-US" sz="1200" kern="100" dirty="0">
                <a:effectLst/>
                <a:latin typeface="等线 Light" panose="02010600030101010101" pitchFamily="2" charset="-122"/>
                <a:ea typeface="等线 Light" panose="02010600030101010101" pitchFamily="2" charset="-122"/>
                <a:cs typeface="Times New Roman" panose="02020603050405020304" pitchFamily="18" charset="0"/>
              </a:rPr>
              <a:t>使用数量都在急剧增加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5764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如果废弃口罩未被正确回收，容易导致病毒的二次传染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145343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然而，数据显示，专用口罩收集装置的分布率不足</a:t>
            </a:r>
            <a:r>
              <a:rPr lang="en-US" altLang="zh-CN" dirty="0"/>
              <a:t>10%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647097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zh-CN" altLang="en-US" sz="1200" kern="0" dirty="0">
                <a:latin typeface="等线 Light" panose="02010600030101010101" pitchFamily="2" charset="-122"/>
                <a:ea typeface="等线 Light" panose="02010600030101010101" pitchFamily="2" charset="-122"/>
                <a:cs typeface="+mn-ea"/>
                <a:sym typeface="+mn-lt"/>
              </a:rPr>
              <a:t>而且，</a:t>
            </a:r>
            <a:r>
              <a:rPr lang="zh-CN" altLang="en-US" sz="12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人们口罩回收意识不强</a:t>
            </a:r>
            <a:endParaRPr lang="en-US" altLang="zh-CN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indent="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zh-CN" altLang="en-US" kern="0" dirty="0">
                <a:latin typeface="等线 Light" panose="02010600030101010101" pitchFamily="2" charset="-122"/>
                <a:ea typeface="等线 Light" panose="02010600030101010101" pitchFamily="2" charset="-122"/>
                <a:cs typeface="+mn-ea"/>
                <a:sym typeface="+mn-lt"/>
              </a:rPr>
              <a:t>问卷调查发现，</a:t>
            </a:r>
            <a:r>
              <a:rPr lang="zh-CN" altLang="zh-CN" kern="100" dirty="0">
                <a:effectLst/>
                <a:latin typeface="等线 Light" panose="02010600030101010101" pitchFamily="2" charset="-122"/>
                <a:ea typeface="等线 Light" panose="02010600030101010101" pitchFamily="2" charset="-122"/>
                <a:cs typeface="Times New Roman" panose="02020603050405020304" pitchFamily="18" charset="0"/>
              </a:rPr>
              <a:t>仅有</a:t>
            </a:r>
            <a:r>
              <a:rPr lang="en-US" altLang="zh-CN" kern="100" dirty="0">
                <a:effectLst/>
                <a:latin typeface="等线 Light" panose="02010600030101010101" pitchFamily="2" charset="-122"/>
                <a:ea typeface="等线 Light" panose="02010600030101010101" pitchFamily="2" charset="-122"/>
                <a:cs typeface="Times New Roman" panose="02020603050405020304" pitchFamily="18" charset="0"/>
              </a:rPr>
              <a:t>23.5%</a:t>
            </a:r>
            <a:r>
              <a:rPr lang="zh-CN" altLang="zh-CN" kern="100" dirty="0">
                <a:effectLst/>
                <a:latin typeface="等线 Light" panose="02010600030101010101" pitchFamily="2" charset="-122"/>
                <a:ea typeface="等线 Light" panose="02010600030101010101" pitchFamily="2" charset="-122"/>
                <a:cs typeface="Times New Roman" panose="02020603050405020304" pitchFamily="18" charset="0"/>
              </a:rPr>
              <a:t>的人会严格区别普通垃圾与废弃口罩，</a:t>
            </a:r>
            <a:endParaRPr lang="en-US" altLang="zh-CN" kern="100" dirty="0">
              <a:effectLst/>
              <a:latin typeface="等线 Light" panose="02010600030101010101" pitchFamily="2" charset="-122"/>
              <a:ea typeface="等线 Light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zh-CN" altLang="en-US" kern="100" dirty="0">
                <a:effectLst/>
                <a:latin typeface="等线 Light" panose="02010600030101010101" pitchFamily="2" charset="-122"/>
                <a:ea typeface="等线 Light" panose="02010600030101010101" pitchFamily="2" charset="-122"/>
                <a:cs typeface="Times New Roman" panose="02020603050405020304" pitchFamily="18" charset="0"/>
              </a:rPr>
              <a:t>而</a:t>
            </a:r>
            <a:r>
              <a:rPr lang="zh-CN" altLang="zh-CN" kern="100" dirty="0">
                <a:effectLst/>
                <a:latin typeface="等线 Light" panose="02010600030101010101" pitchFamily="2" charset="-122"/>
                <a:ea typeface="等线 Light" panose="02010600030101010101" pitchFamily="2" charset="-122"/>
                <a:cs typeface="Times New Roman" panose="02020603050405020304" pitchFamily="18" charset="0"/>
              </a:rPr>
              <a:t>超过半数的人不会去在意，这导致人们经常将废弃口罩与普通垃圾混投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47519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目前口罩的回收方法有：社区上门回收、鼓励居民自行回收、垃圾分拣员回收</a:t>
            </a:r>
            <a:endParaRPr lang="en-US" altLang="zh-CN" dirty="0"/>
          </a:p>
          <a:p>
            <a:r>
              <a:rPr lang="zh-CN" altLang="en-US" dirty="0"/>
              <a:t>这些方法都各有不足，要么人力成本高，要么面临高感染风险，而我们将利用物联网技术和计算机视觉技术有效的解决这些问题。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35196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产品介绍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02498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2812022" y="1061236"/>
            <a:ext cx="6569544" cy="2407040"/>
          </a:xfrm>
          <a:prstGeom prst="rect">
            <a:avLst/>
          </a:prstGeom>
          <a:noFill/>
          <a:ln w="12700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4157802" y="999794"/>
            <a:ext cx="3877985" cy="25299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kumimoji="1" lang="zh-CN" altLang="en-US" sz="7200" b="1" dirty="0" smtClean="0">
                <a:solidFill>
                  <a:schemeClr val="bg1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algn="ctr"/>
            <a:r>
              <a:rPr kumimoji="1" lang="zh-CN" altLang="en-US" sz="7200" b="1" dirty="0">
                <a:solidFill>
                  <a:schemeClr val="bg1">
                    <a:lumMod val="95000"/>
                  </a:schemeClr>
                </a:solidFill>
              </a:rPr>
              <a:t>产品推介</a:t>
            </a:r>
            <a:endParaRPr kumimoji="1" lang="en-US" altLang="zh-CN" sz="7200" b="1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r>
              <a:rPr kumimoji="1" lang="zh-CN" altLang="en-US" sz="7200" b="1" dirty="0">
                <a:solidFill>
                  <a:schemeClr val="bg1">
                    <a:lumMod val="95000"/>
                  </a:schemeClr>
                </a:solidFill>
              </a:rPr>
              <a:t>黑白简约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1" hasCustomPrompt="1"/>
          </p:nvPr>
        </p:nvSpPr>
        <p:spPr>
          <a:xfrm>
            <a:off x="2812022" y="3878158"/>
            <a:ext cx="6569544" cy="62568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>
            <a:lvl1pPr marL="0" marR="0" indent="0" algn="ctr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zh-CN" altLang="en-US" sz="1400" smtClean="0">
                <a:solidFill>
                  <a:schemeClr val="bg1"/>
                </a:solidFill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zh-CN" altLang="en-US" sz="1333" dirty="0">
                <a:solidFill>
                  <a:schemeClr val="bg1">
                    <a:lumMod val="95000"/>
                  </a:schemeClr>
                </a:solidFill>
              </a:rPr>
              <a:t>点击此处添加文本内容，如关键词、部分简单介绍等。点击此处添加文本内容，如关键词、部分简单介绍等。点击此处添加文本内容，如关键词、部分简单介绍等。</a:t>
            </a:r>
            <a:endParaRPr lang="en-US" altLang="zh-CN" sz="1333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4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794" y="1193067"/>
            <a:ext cx="12192000" cy="2001004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21917" tIns="60959" rIns="121917" bIns="60959" rtlCol="0" anchor="ctr"/>
          <a:lstStyle/>
          <a:p>
            <a:pPr algn="ctr" defTabSz="1219140">
              <a:defRPr/>
            </a:pPr>
            <a:endParaRPr lang="zh-CN" altLang="en-US" sz="3200" kern="0">
              <a:solidFill>
                <a:sysClr val="window" lastClr="FFFFFF"/>
              </a:solidFill>
              <a:latin typeface="Calibri"/>
              <a:ea typeface="宋体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493530" y="292590"/>
            <a:ext cx="660901" cy="632007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kumimoji="1" lang="zh-CN" altLang="en-US" sz="1333" b="1" dirty="0">
              <a:solidFill>
                <a:srgbClr val="1F1F1F"/>
              </a:solidFill>
              <a:latin typeface="Calibri"/>
              <a:ea typeface="宋体"/>
            </a:endParaRP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1438216" y="234879"/>
            <a:ext cx="3787775" cy="7474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zh-CN" dirty="0"/>
              <a:t>MORE THAN TEMPLATE</a:t>
            </a:r>
          </a:p>
          <a:p>
            <a:pPr lvl="0"/>
            <a:r>
              <a:rPr lang="zh-CN" altLang="en-US" dirty="0"/>
              <a:t>点击此处添加副标题</a:t>
            </a:r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445405" y="273634"/>
            <a:ext cx="798930" cy="68371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5307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93530" y="292590"/>
            <a:ext cx="660901" cy="632007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kumimoji="1" lang="zh-CN" altLang="en-US" sz="1333" b="1" dirty="0">
              <a:solidFill>
                <a:srgbClr val="1F1F1F"/>
              </a:solidFill>
              <a:latin typeface="Calibri"/>
              <a:ea typeface="宋体"/>
            </a:endParaRPr>
          </a:p>
        </p:txBody>
      </p:sp>
      <p:sp>
        <p:nvSpPr>
          <p:cNvPr id="4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1438216" y="234879"/>
            <a:ext cx="3787775" cy="7474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zh-CN" dirty="0"/>
              <a:t>MORE THAN TEMPLATE</a:t>
            </a:r>
          </a:p>
          <a:p>
            <a:pPr lvl="0"/>
            <a:r>
              <a:rPr lang="zh-CN" altLang="en-US" dirty="0"/>
              <a:t>点击此处添加副标题</a:t>
            </a:r>
          </a:p>
        </p:txBody>
      </p:sp>
      <p:sp>
        <p:nvSpPr>
          <p:cNvPr id="5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445405" y="273634"/>
            <a:ext cx="798930" cy="68371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441582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71965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17705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218369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6142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2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573996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2"/>
          <p:cNvCxnSpPr/>
          <p:nvPr userDrawn="1"/>
        </p:nvCxnSpPr>
        <p:spPr>
          <a:xfrm>
            <a:off x="672491" y="741784"/>
            <a:ext cx="0" cy="475861"/>
          </a:xfrm>
          <a:prstGeom prst="line">
            <a:avLst/>
          </a:prstGeom>
          <a:ln w="5715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1"/>
          <p:cNvCxnSpPr/>
          <p:nvPr userDrawn="1"/>
        </p:nvCxnSpPr>
        <p:spPr>
          <a:xfrm>
            <a:off x="4698072" y="3099853"/>
            <a:ext cx="0" cy="1524690"/>
          </a:xfrm>
          <a:prstGeom prst="line">
            <a:avLst/>
          </a:prstGeom>
          <a:ln w="127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文本占位符 14"/>
          <p:cNvSpPr>
            <a:spLocks noGrp="1"/>
          </p:cNvSpPr>
          <p:nvPr>
            <p:ph type="body" sz="quarter" idx="10" hasCustomPrompt="1"/>
          </p:nvPr>
        </p:nvSpPr>
        <p:spPr>
          <a:xfrm>
            <a:off x="1415234" y="605220"/>
            <a:ext cx="2911374" cy="74898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kumimoji="1" lang="zh-CN" altLang="en-US" b="1" dirty="0" smtClean="0">
                <a:solidFill>
                  <a:schemeClr val="accent1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en-US" altLang="zh-CN" sz="4267" b="1" dirty="0">
                <a:solidFill>
                  <a:srgbClr val="1F1F1F"/>
                </a:solidFill>
              </a:rPr>
              <a:t>CONTENTS</a:t>
            </a:r>
            <a:endParaRPr kumimoji="1" lang="zh-CN" altLang="en-US" sz="4267" b="1" dirty="0">
              <a:solidFill>
                <a:srgbClr val="1F1F1F"/>
              </a:solidFill>
            </a:endParaRP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1" hasCustomPrompt="1"/>
          </p:nvPr>
        </p:nvSpPr>
        <p:spPr>
          <a:xfrm>
            <a:off x="1415234" y="3099853"/>
            <a:ext cx="3084513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kumimoji="1" lang="zh-CN" altLang="en-US" sz="3200" b="1" dirty="0" smtClean="0">
                <a:solidFill>
                  <a:schemeClr val="accent1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en-US" altLang="zh-CN" sz="3200" b="1" dirty="0">
                <a:solidFill>
                  <a:srgbClr val="1F1F1F"/>
                </a:solidFill>
              </a:rPr>
              <a:t>ONE</a:t>
            </a:r>
            <a:r>
              <a:rPr kumimoji="1" lang="zh-CN" altLang="en-US" sz="3200" b="1" dirty="0">
                <a:solidFill>
                  <a:srgbClr val="1F1F1F"/>
                </a:solidFill>
              </a:rPr>
              <a:t> 问题场景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2" hasCustomPrompt="1"/>
          </p:nvPr>
        </p:nvSpPr>
        <p:spPr>
          <a:xfrm>
            <a:off x="1415234" y="3758665"/>
            <a:ext cx="3084513" cy="89236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 marL="0" marR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zh-CN" altLang="en-US" sz="1333" smtClean="0">
                <a:solidFill>
                  <a:schemeClr val="tx2"/>
                </a:solidFill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zh-CN" altLang="en-US" sz="1333" dirty="0">
                <a:solidFill>
                  <a:srgbClr val="1F1F1F"/>
                </a:solidFill>
              </a:rPr>
              <a:t>点击此处添加文本内容，如关键词、部分简单介绍等。点击此处添加文本内容，如关键词、部分简单介绍等。</a:t>
            </a:r>
          </a:p>
        </p:txBody>
      </p:sp>
      <p:sp>
        <p:nvSpPr>
          <p:cNvPr id="20" name="文本占位符 16"/>
          <p:cNvSpPr>
            <a:spLocks noGrp="1"/>
          </p:cNvSpPr>
          <p:nvPr>
            <p:ph type="body" sz="quarter" idx="13" hasCustomPrompt="1"/>
          </p:nvPr>
        </p:nvSpPr>
        <p:spPr>
          <a:xfrm>
            <a:off x="4908952" y="3099853"/>
            <a:ext cx="3084513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kumimoji="1" lang="zh-CN" altLang="en-US" sz="3200" b="1" dirty="0" smtClean="0">
                <a:solidFill>
                  <a:schemeClr val="accent1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en-US" altLang="zh-CN" sz="3200" b="1" dirty="0">
                <a:solidFill>
                  <a:srgbClr val="1F1F1F"/>
                </a:solidFill>
              </a:rPr>
              <a:t>ONE</a:t>
            </a:r>
            <a:r>
              <a:rPr kumimoji="1" lang="zh-CN" altLang="en-US" sz="3200" b="1" dirty="0">
                <a:solidFill>
                  <a:srgbClr val="1F1F1F"/>
                </a:solidFill>
              </a:rPr>
              <a:t> 问题场景</a:t>
            </a:r>
          </a:p>
        </p:txBody>
      </p:sp>
      <p:sp>
        <p:nvSpPr>
          <p:cNvPr id="21" name="文本占位符 18"/>
          <p:cNvSpPr>
            <a:spLocks noGrp="1"/>
          </p:cNvSpPr>
          <p:nvPr>
            <p:ph type="body" sz="quarter" idx="14" hasCustomPrompt="1"/>
          </p:nvPr>
        </p:nvSpPr>
        <p:spPr>
          <a:xfrm>
            <a:off x="4908952" y="3758665"/>
            <a:ext cx="3084513" cy="89236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 marL="0" marR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zh-CN" altLang="en-US" sz="1333" smtClean="0">
                <a:solidFill>
                  <a:schemeClr val="tx2"/>
                </a:solidFill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zh-CN" altLang="en-US" sz="1333" dirty="0">
                <a:solidFill>
                  <a:srgbClr val="1F1F1F"/>
                </a:solidFill>
              </a:rPr>
              <a:t>点击此处添加文本内容，如关键词、部分简单介绍等。点击此处添加文本内容，如关键词、部分简单介绍等。</a:t>
            </a:r>
          </a:p>
        </p:txBody>
      </p:sp>
      <p:sp>
        <p:nvSpPr>
          <p:cNvPr id="24" name="文本占位符 16"/>
          <p:cNvSpPr>
            <a:spLocks noGrp="1"/>
          </p:cNvSpPr>
          <p:nvPr>
            <p:ph type="body" sz="quarter" idx="15" hasCustomPrompt="1"/>
          </p:nvPr>
        </p:nvSpPr>
        <p:spPr>
          <a:xfrm>
            <a:off x="8402670" y="3099853"/>
            <a:ext cx="3084513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kumimoji="1" lang="zh-CN" altLang="en-US" sz="3200" b="1" dirty="0" smtClean="0">
                <a:solidFill>
                  <a:schemeClr val="accent1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en-US" altLang="zh-CN" sz="3200" b="1" dirty="0">
                <a:solidFill>
                  <a:srgbClr val="1F1F1F"/>
                </a:solidFill>
              </a:rPr>
              <a:t>ONE</a:t>
            </a:r>
            <a:r>
              <a:rPr kumimoji="1" lang="zh-CN" altLang="en-US" sz="3200" b="1" dirty="0">
                <a:solidFill>
                  <a:srgbClr val="1F1F1F"/>
                </a:solidFill>
              </a:rPr>
              <a:t> 问题场景</a:t>
            </a:r>
          </a:p>
        </p:txBody>
      </p:sp>
      <p:sp>
        <p:nvSpPr>
          <p:cNvPr id="25" name="文本占位符 18"/>
          <p:cNvSpPr>
            <a:spLocks noGrp="1"/>
          </p:cNvSpPr>
          <p:nvPr>
            <p:ph type="body" sz="quarter" idx="16" hasCustomPrompt="1"/>
          </p:nvPr>
        </p:nvSpPr>
        <p:spPr>
          <a:xfrm>
            <a:off x="8402670" y="3758665"/>
            <a:ext cx="3084513" cy="89236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 marL="0" marR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zh-CN" altLang="en-US" sz="1333" smtClean="0">
                <a:solidFill>
                  <a:schemeClr val="tx2"/>
                </a:solidFill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zh-CN" altLang="en-US" sz="1333" dirty="0">
                <a:solidFill>
                  <a:srgbClr val="1F1F1F"/>
                </a:solidFill>
              </a:rPr>
              <a:t>点击此处添加文本内容，如关键词、部分简单介绍等。点击此处添加文本内容，如关键词、部分简单介绍等。</a:t>
            </a:r>
          </a:p>
        </p:txBody>
      </p:sp>
      <p:cxnSp>
        <p:nvCxnSpPr>
          <p:cNvPr id="28" name="直线连接符 11"/>
          <p:cNvCxnSpPr/>
          <p:nvPr userDrawn="1"/>
        </p:nvCxnSpPr>
        <p:spPr>
          <a:xfrm>
            <a:off x="8192043" y="3099853"/>
            <a:ext cx="0" cy="1524690"/>
          </a:xfrm>
          <a:prstGeom prst="line">
            <a:avLst/>
          </a:prstGeom>
          <a:ln w="127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5172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2"/>
          <p:cNvCxnSpPr/>
          <p:nvPr userDrawn="1"/>
        </p:nvCxnSpPr>
        <p:spPr>
          <a:xfrm>
            <a:off x="672491" y="741784"/>
            <a:ext cx="0" cy="475861"/>
          </a:xfrm>
          <a:prstGeom prst="line">
            <a:avLst/>
          </a:prstGeom>
          <a:ln w="5715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1"/>
          <p:cNvCxnSpPr/>
          <p:nvPr userDrawn="1"/>
        </p:nvCxnSpPr>
        <p:spPr>
          <a:xfrm>
            <a:off x="5824227" y="2228765"/>
            <a:ext cx="0" cy="3065130"/>
          </a:xfrm>
          <a:prstGeom prst="line">
            <a:avLst/>
          </a:prstGeom>
          <a:ln w="127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文本占位符 14"/>
          <p:cNvSpPr>
            <a:spLocks noGrp="1"/>
          </p:cNvSpPr>
          <p:nvPr>
            <p:ph type="body" sz="quarter" idx="10" hasCustomPrompt="1"/>
          </p:nvPr>
        </p:nvSpPr>
        <p:spPr>
          <a:xfrm>
            <a:off x="1415234" y="605220"/>
            <a:ext cx="2911374" cy="74898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kumimoji="1" lang="zh-CN" altLang="en-US" b="1" dirty="0" smtClean="0">
                <a:solidFill>
                  <a:schemeClr val="tx2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en-US" altLang="zh-CN" sz="4267" b="1" dirty="0">
                <a:solidFill>
                  <a:srgbClr val="1F1F1F"/>
                </a:solidFill>
              </a:rPr>
              <a:t>CONTENTS</a:t>
            </a:r>
            <a:endParaRPr kumimoji="1" lang="zh-CN" altLang="en-US" sz="4267" b="1" dirty="0">
              <a:solidFill>
                <a:srgbClr val="1F1F1F"/>
              </a:solidFill>
            </a:endParaRP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1" hasCustomPrompt="1"/>
          </p:nvPr>
        </p:nvSpPr>
        <p:spPr>
          <a:xfrm>
            <a:off x="1415234" y="2204703"/>
            <a:ext cx="3084513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kumimoji="1" lang="zh-CN" altLang="en-US" sz="3200" b="1" dirty="0" smtClean="0">
                <a:solidFill>
                  <a:schemeClr val="tx2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en-US" altLang="zh-CN" sz="3200" b="1" dirty="0">
                <a:solidFill>
                  <a:srgbClr val="1F1F1F"/>
                </a:solidFill>
              </a:rPr>
              <a:t>ONE</a:t>
            </a:r>
            <a:r>
              <a:rPr kumimoji="1" lang="zh-CN" altLang="en-US" sz="3200" b="1" dirty="0">
                <a:solidFill>
                  <a:srgbClr val="1F1F1F"/>
                </a:solidFill>
              </a:rPr>
              <a:t> 问题场景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2" hasCustomPrompt="1"/>
          </p:nvPr>
        </p:nvSpPr>
        <p:spPr>
          <a:xfrm>
            <a:off x="1415234" y="2863515"/>
            <a:ext cx="3084513" cy="89236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 marL="0" marR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zh-CN" altLang="en-US" sz="1333" smtClean="0">
                <a:solidFill>
                  <a:schemeClr val="tx2"/>
                </a:solidFill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zh-CN" altLang="en-US" sz="1333" dirty="0">
                <a:solidFill>
                  <a:srgbClr val="1F1F1F"/>
                </a:solidFill>
              </a:rPr>
              <a:t>点击此处添加文本内容，如关键词、部分简单介绍等。点击此处添加文本内容，如关键词、部分简单介绍等。</a:t>
            </a:r>
          </a:p>
        </p:txBody>
      </p:sp>
      <p:sp>
        <p:nvSpPr>
          <p:cNvPr id="20" name="文本占位符 16"/>
          <p:cNvSpPr>
            <a:spLocks noGrp="1"/>
          </p:cNvSpPr>
          <p:nvPr>
            <p:ph type="body" sz="quarter" idx="13" hasCustomPrompt="1"/>
          </p:nvPr>
        </p:nvSpPr>
        <p:spPr>
          <a:xfrm>
            <a:off x="6978384" y="2204703"/>
            <a:ext cx="3084513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kumimoji="1" lang="zh-CN" altLang="en-US" sz="3200" b="1" dirty="0" smtClean="0">
                <a:solidFill>
                  <a:schemeClr val="tx2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en-US" altLang="zh-CN" sz="3200" b="1" dirty="0">
                <a:solidFill>
                  <a:srgbClr val="1F1F1F"/>
                </a:solidFill>
              </a:rPr>
              <a:t>ONE</a:t>
            </a:r>
            <a:r>
              <a:rPr kumimoji="1" lang="zh-CN" altLang="en-US" sz="3200" b="1" dirty="0">
                <a:solidFill>
                  <a:srgbClr val="1F1F1F"/>
                </a:solidFill>
              </a:rPr>
              <a:t> 问题场景</a:t>
            </a:r>
          </a:p>
        </p:txBody>
      </p:sp>
      <p:sp>
        <p:nvSpPr>
          <p:cNvPr id="21" name="文本占位符 18"/>
          <p:cNvSpPr>
            <a:spLocks noGrp="1"/>
          </p:cNvSpPr>
          <p:nvPr>
            <p:ph type="body" sz="quarter" idx="14" hasCustomPrompt="1"/>
          </p:nvPr>
        </p:nvSpPr>
        <p:spPr>
          <a:xfrm>
            <a:off x="6978384" y="2863515"/>
            <a:ext cx="3084513" cy="89236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 marL="0" marR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zh-CN" altLang="en-US" sz="1333" smtClean="0">
                <a:solidFill>
                  <a:schemeClr val="tx2"/>
                </a:solidFill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zh-CN" altLang="en-US" sz="1333" dirty="0">
                <a:solidFill>
                  <a:srgbClr val="1F1F1F"/>
                </a:solidFill>
              </a:rPr>
              <a:t>点击此处添加文本内容，如关键词、部分简单介绍等。点击此处添加文本内容，如关键词、部分简单介绍等。</a:t>
            </a:r>
          </a:p>
        </p:txBody>
      </p:sp>
      <p:sp>
        <p:nvSpPr>
          <p:cNvPr id="16" name="文本占位符 16"/>
          <p:cNvSpPr>
            <a:spLocks noGrp="1"/>
          </p:cNvSpPr>
          <p:nvPr>
            <p:ph type="body" sz="quarter" idx="15" hasCustomPrompt="1"/>
          </p:nvPr>
        </p:nvSpPr>
        <p:spPr>
          <a:xfrm>
            <a:off x="1415234" y="3861873"/>
            <a:ext cx="3084513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kumimoji="1" lang="zh-CN" altLang="en-US" sz="3200" b="1" dirty="0" smtClean="0">
                <a:solidFill>
                  <a:schemeClr val="tx2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en-US" altLang="zh-CN" sz="3200" b="1" dirty="0">
                <a:solidFill>
                  <a:srgbClr val="1F1F1F"/>
                </a:solidFill>
              </a:rPr>
              <a:t>ONE</a:t>
            </a:r>
            <a:r>
              <a:rPr kumimoji="1" lang="zh-CN" altLang="en-US" sz="3200" b="1" dirty="0">
                <a:solidFill>
                  <a:srgbClr val="1F1F1F"/>
                </a:solidFill>
              </a:rPr>
              <a:t> 问题场景</a:t>
            </a:r>
          </a:p>
        </p:txBody>
      </p:sp>
      <p:sp>
        <p:nvSpPr>
          <p:cNvPr id="18" name="文本占位符 18"/>
          <p:cNvSpPr>
            <a:spLocks noGrp="1"/>
          </p:cNvSpPr>
          <p:nvPr>
            <p:ph type="body" sz="quarter" idx="16" hasCustomPrompt="1"/>
          </p:nvPr>
        </p:nvSpPr>
        <p:spPr>
          <a:xfrm>
            <a:off x="1415234" y="4520685"/>
            <a:ext cx="3084513" cy="89236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 marL="0" marR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zh-CN" altLang="en-US" sz="1333" smtClean="0">
                <a:solidFill>
                  <a:schemeClr val="tx2"/>
                </a:solidFill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zh-CN" altLang="en-US" sz="1333" dirty="0">
                <a:solidFill>
                  <a:srgbClr val="1F1F1F"/>
                </a:solidFill>
              </a:rPr>
              <a:t>点击此处添加文本内容，如关键词、部分简单介绍等。点击此处添加文本内容，如关键词、部分简单介绍等。</a:t>
            </a:r>
          </a:p>
        </p:txBody>
      </p:sp>
      <p:sp>
        <p:nvSpPr>
          <p:cNvPr id="22" name="文本占位符 16"/>
          <p:cNvSpPr>
            <a:spLocks noGrp="1"/>
          </p:cNvSpPr>
          <p:nvPr>
            <p:ph type="body" sz="quarter" idx="17" hasCustomPrompt="1"/>
          </p:nvPr>
        </p:nvSpPr>
        <p:spPr>
          <a:xfrm>
            <a:off x="6978384" y="3861873"/>
            <a:ext cx="3084513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kumimoji="1" lang="zh-CN" altLang="en-US" sz="3200" b="1" dirty="0" smtClean="0">
                <a:solidFill>
                  <a:schemeClr val="tx2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en-US" altLang="zh-CN" sz="3200" b="1" dirty="0">
                <a:solidFill>
                  <a:srgbClr val="1F1F1F"/>
                </a:solidFill>
              </a:rPr>
              <a:t>ONE</a:t>
            </a:r>
            <a:r>
              <a:rPr kumimoji="1" lang="zh-CN" altLang="en-US" sz="3200" b="1" dirty="0">
                <a:solidFill>
                  <a:srgbClr val="1F1F1F"/>
                </a:solidFill>
              </a:rPr>
              <a:t> 问题场景</a:t>
            </a:r>
          </a:p>
        </p:txBody>
      </p:sp>
      <p:sp>
        <p:nvSpPr>
          <p:cNvPr id="23" name="文本占位符 18"/>
          <p:cNvSpPr>
            <a:spLocks noGrp="1"/>
          </p:cNvSpPr>
          <p:nvPr>
            <p:ph type="body" sz="quarter" idx="18" hasCustomPrompt="1"/>
          </p:nvPr>
        </p:nvSpPr>
        <p:spPr>
          <a:xfrm>
            <a:off x="6978384" y="4520685"/>
            <a:ext cx="3084513" cy="89236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 marL="0" marR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zh-CN" altLang="en-US" sz="1333" smtClean="0">
                <a:solidFill>
                  <a:schemeClr val="tx2"/>
                </a:solidFill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zh-CN" altLang="en-US" sz="1333" dirty="0">
                <a:solidFill>
                  <a:srgbClr val="1F1F1F"/>
                </a:solidFill>
              </a:rPr>
              <a:t>点击此处添加文本内容，如关键词、部分简单介绍等。点击此处添加文本内容，如关键词、部分简单介绍等。</a:t>
            </a:r>
          </a:p>
        </p:txBody>
      </p:sp>
    </p:spTree>
    <p:extLst>
      <p:ext uri="{BB962C8B-B14F-4D97-AF65-F5344CB8AC3E}">
        <p14:creationId xmlns:p14="http://schemas.microsoft.com/office/powerpoint/2010/main" val="2236978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2"/>
          <p:cNvCxnSpPr/>
          <p:nvPr userDrawn="1"/>
        </p:nvCxnSpPr>
        <p:spPr>
          <a:xfrm>
            <a:off x="672491" y="741784"/>
            <a:ext cx="0" cy="475861"/>
          </a:xfrm>
          <a:prstGeom prst="line">
            <a:avLst/>
          </a:prstGeom>
          <a:ln w="5715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1"/>
          <p:cNvCxnSpPr/>
          <p:nvPr userDrawn="1"/>
        </p:nvCxnSpPr>
        <p:spPr>
          <a:xfrm>
            <a:off x="4698072" y="2339458"/>
            <a:ext cx="0" cy="1524690"/>
          </a:xfrm>
          <a:prstGeom prst="line">
            <a:avLst/>
          </a:prstGeom>
          <a:ln w="127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文本占位符 14"/>
          <p:cNvSpPr>
            <a:spLocks noGrp="1"/>
          </p:cNvSpPr>
          <p:nvPr>
            <p:ph type="body" sz="quarter" idx="10" hasCustomPrompt="1"/>
          </p:nvPr>
        </p:nvSpPr>
        <p:spPr>
          <a:xfrm>
            <a:off x="1415234" y="605220"/>
            <a:ext cx="2911374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kumimoji="1" lang="zh-CN" altLang="en-US" b="1" dirty="0" smtClean="0">
                <a:solidFill>
                  <a:schemeClr val="tx2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en-US" altLang="zh-CN" sz="4267" b="1" dirty="0">
                <a:solidFill>
                  <a:srgbClr val="1F1F1F"/>
                </a:solidFill>
              </a:rPr>
              <a:t>CONTENTS</a:t>
            </a:r>
            <a:endParaRPr kumimoji="1" lang="zh-CN" altLang="en-US" sz="4267" b="1" dirty="0">
              <a:solidFill>
                <a:srgbClr val="1F1F1F"/>
              </a:solidFill>
            </a:endParaRP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1" hasCustomPrompt="1"/>
          </p:nvPr>
        </p:nvSpPr>
        <p:spPr>
          <a:xfrm>
            <a:off x="1415234" y="2339458"/>
            <a:ext cx="3084513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kumimoji="1" lang="zh-CN" altLang="en-US" sz="3200" b="1" dirty="0" smtClean="0">
                <a:solidFill>
                  <a:schemeClr val="tx2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en-US" altLang="zh-CN" sz="3200" b="1" dirty="0">
                <a:solidFill>
                  <a:srgbClr val="1F1F1F"/>
                </a:solidFill>
              </a:rPr>
              <a:t>ONE</a:t>
            </a:r>
            <a:r>
              <a:rPr kumimoji="1" lang="zh-CN" altLang="en-US" sz="3200" b="1" dirty="0">
                <a:solidFill>
                  <a:srgbClr val="1F1F1F"/>
                </a:solidFill>
              </a:rPr>
              <a:t> 问题场景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2" hasCustomPrompt="1"/>
          </p:nvPr>
        </p:nvSpPr>
        <p:spPr>
          <a:xfrm>
            <a:off x="1415234" y="2998270"/>
            <a:ext cx="3084513" cy="8923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zh-CN" altLang="en-US" sz="1333" smtClean="0">
                <a:solidFill>
                  <a:schemeClr val="tx2"/>
                </a:solidFill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zh-CN" altLang="en-US" sz="1333" dirty="0">
                <a:solidFill>
                  <a:srgbClr val="1F1F1F"/>
                </a:solidFill>
              </a:rPr>
              <a:t>点击此处添加文本内容，如关键词、部分简单介绍等。点击此处添加文本内容，如关键词、部分简单介绍等。</a:t>
            </a:r>
          </a:p>
        </p:txBody>
      </p:sp>
      <p:sp>
        <p:nvSpPr>
          <p:cNvPr id="20" name="文本占位符 16"/>
          <p:cNvSpPr>
            <a:spLocks noGrp="1"/>
          </p:cNvSpPr>
          <p:nvPr>
            <p:ph type="body" sz="quarter" idx="13" hasCustomPrompt="1"/>
          </p:nvPr>
        </p:nvSpPr>
        <p:spPr>
          <a:xfrm>
            <a:off x="4908952" y="2339458"/>
            <a:ext cx="3084513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kumimoji="1" lang="zh-CN" altLang="en-US" sz="3200" b="1" dirty="0" smtClean="0">
                <a:solidFill>
                  <a:schemeClr val="tx2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en-US" altLang="zh-CN" sz="3200" b="1" dirty="0">
                <a:solidFill>
                  <a:srgbClr val="1F1F1F"/>
                </a:solidFill>
              </a:rPr>
              <a:t>ONE</a:t>
            </a:r>
            <a:r>
              <a:rPr kumimoji="1" lang="zh-CN" altLang="en-US" sz="3200" b="1" dirty="0">
                <a:solidFill>
                  <a:srgbClr val="1F1F1F"/>
                </a:solidFill>
              </a:rPr>
              <a:t> 问题场景</a:t>
            </a:r>
          </a:p>
        </p:txBody>
      </p:sp>
      <p:sp>
        <p:nvSpPr>
          <p:cNvPr id="21" name="文本占位符 18"/>
          <p:cNvSpPr>
            <a:spLocks noGrp="1"/>
          </p:cNvSpPr>
          <p:nvPr>
            <p:ph type="body" sz="quarter" idx="14" hasCustomPrompt="1"/>
          </p:nvPr>
        </p:nvSpPr>
        <p:spPr>
          <a:xfrm>
            <a:off x="4908952" y="2998270"/>
            <a:ext cx="3084513" cy="8923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zh-CN" altLang="en-US" sz="1333" smtClean="0">
                <a:solidFill>
                  <a:schemeClr val="tx2"/>
                </a:solidFill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zh-CN" altLang="en-US" sz="1333" dirty="0">
                <a:solidFill>
                  <a:srgbClr val="1F1F1F"/>
                </a:solidFill>
              </a:rPr>
              <a:t>点击此处添加文本内容，如关键词、部分简单介绍等。点击此处添加文本内容，如关键词、部分简单介绍等。</a:t>
            </a:r>
          </a:p>
        </p:txBody>
      </p:sp>
      <p:sp>
        <p:nvSpPr>
          <p:cNvPr id="24" name="文本占位符 16"/>
          <p:cNvSpPr>
            <a:spLocks noGrp="1"/>
          </p:cNvSpPr>
          <p:nvPr>
            <p:ph type="body" sz="quarter" idx="15" hasCustomPrompt="1"/>
          </p:nvPr>
        </p:nvSpPr>
        <p:spPr>
          <a:xfrm>
            <a:off x="8402670" y="2339458"/>
            <a:ext cx="3084513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kumimoji="1" lang="zh-CN" altLang="en-US" sz="3200" b="1" dirty="0" smtClean="0">
                <a:solidFill>
                  <a:schemeClr val="tx2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en-US" altLang="zh-CN" sz="3200" b="1" dirty="0">
                <a:solidFill>
                  <a:srgbClr val="1F1F1F"/>
                </a:solidFill>
              </a:rPr>
              <a:t>ONE</a:t>
            </a:r>
            <a:r>
              <a:rPr kumimoji="1" lang="zh-CN" altLang="en-US" sz="3200" b="1" dirty="0">
                <a:solidFill>
                  <a:srgbClr val="1F1F1F"/>
                </a:solidFill>
              </a:rPr>
              <a:t> 问题场景</a:t>
            </a:r>
          </a:p>
        </p:txBody>
      </p:sp>
      <p:sp>
        <p:nvSpPr>
          <p:cNvPr id="25" name="文本占位符 18"/>
          <p:cNvSpPr>
            <a:spLocks noGrp="1"/>
          </p:cNvSpPr>
          <p:nvPr>
            <p:ph type="body" sz="quarter" idx="16" hasCustomPrompt="1"/>
          </p:nvPr>
        </p:nvSpPr>
        <p:spPr>
          <a:xfrm>
            <a:off x="8402670" y="2998270"/>
            <a:ext cx="3084513" cy="8923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zh-CN" altLang="en-US" sz="1333" smtClean="0">
                <a:solidFill>
                  <a:schemeClr val="tx2"/>
                </a:solidFill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zh-CN" altLang="en-US" sz="1333" dirty="0">
                <a:solidFill>
                  <a:srgbClr val="1F1F1F"/>
                </a:solidFill>
              </a:rPr>
              <a:t>点击此处添加文本内容，如关键词、部分简单介绍等。点击此处添加文本内容，如关键词、部分简单介绍等。</a:t>
            </a:r>
          </a:p>
        </p:txBody>
      </p:sp>
      <p:cxnSp>
        <p:nvCxnSpPr>
          <p:cNvPr id="28" name="直线连接符 11"/>
          <p:cNvCxnSpPr/>
          <p:nvPr userDrawn="1"/>
        </p:nvCxnSpPr>
        <p:spPr>
          <a:xfrm>
            <a:off x="8192043" y="2339458"/>
            <a:ext cx="0" cy="1524690"/>
          </a:xfrm>
          <a:prstGeom prst="line">
            <a:avLst/>
          </a:prstGeom>
          <a:ln w="127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文本占位符 16"/>
          <p:cNvSpPr>
            <a:spLocks noGrp="1"/>
          </p:cNvSpPr>
          <p:nvPr>
            <p:ph type="body" sz="quarter" idx="17" hasCustomPrompt="1"/>
          </p:nvPr>
        </p:nvSpPr>
        <p:spPr>
          <a:xfrm>
            <a:off x="3155815" y="4293500"/>
            <a:ext cx="3084513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kumimoji="1" lang="zh-CN" altLang="en-US" sz="3200" b="1" dirty="0" smtClean="0">
                <a:solidFill>
                  <a:schemeClr val="tx2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en-US" altLang="zh-CN" sz="3200" b="1" dirty="0">
                <a:solidFill>
                  <a:srgbClr val="1F1F1F"/>
                </a:solidFill>
              </a:rPr>
              <a:t>ONE</a:t>
            </a:r>
            <a:r>
              <a:rPr kumimoji="1" lang="zh-CN" altLang="en-US" sz="3200" b="1" dirty="0">
                <a:solidFill>
                  <a:srgbClr val="1F1F1F"/>
                </a:solidFill>
              </a:rPr>
              <a:t> 问题场景</a:t>
            </a:r>
          </a:p>
        </p:txBody>
      </p:sp>
      <p:sp>
        <p:nvSpPr>
          <p:cNvPr id="16" name="文本占位符 18"/>
          <p:cNvSpPr>
            <a:spLocks noGrp="1"/>
          </p:cNvSpPr>
          <p:nvPr>
            <p:ph type="body" sz="quarter" idx="18" hasCustomPrompt="1"/>
          </p:nvPr>
        </p:nvSpPr>
        <p:spPr>
          <a:xfrm>
            <a:off x="3155815" y="4952312"/>
            <a:ext cx="3084513" cy="8923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zh-CN" altLang="en-US" sz="1333" smtClean="0">
                <a:solidFill>
                  <a:schemeClr val="tx2"/>
                </a:solidFill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zh-CN" altLang="en-US" sz="1333" dirty="0">
                <a:solidFill>
                  <a:srgbClr val="1F1F1F"/>
                </a:solidFill>
              </a:rPr>
              <a:t>点击此处添加文本内容，如关键词、部分简单介绍等。点击此处添加文本内容，如关键词、部分简单介绍等。</a:t>
            </a:r>
          </a:p>
        </p:txBody>
      </p:sp>
      <p:cxnSp>
        <p:nvCxnSpPr>
          <p:cNvPr id="18" name="直线连接符 11"/>
          <p:cNvCxnSpPr/>
          <p:nvPr userDrawn="1"/>
        </p:nvCxnSpPr>
        <p:spPr>
          <a:xfrm>
            <a:off x="6438906" y="4293500"/>
            <a:ext cx="0" cy="1524690"/>
          </a:xfrm>
          <a:prstGeom prst="line">
            <a:avLst/>
          </a:prstGeom>
          <a:ln w="127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文本占位符 16"/>
          <p:cNvSpPr>
            <a:spLocks noGrp="1"/>
          </p:cNvSpPr>
          <p:nvPr>
            <p:ph type="body" sz="quarter" idx="19" hasCustomPrompt="1"/>
          </p:nvPr>
        </p:nvSpPr>
        <p:spPr>
          <a:xfrm>
            <a:off x="6649786" y="4293500"/>
            <a:ext cx="3084513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kumimoji="1" lang="zh-CN" altLang="en-US" sz="3200" b="1" dirty="0" smtClean="0">
                <a:solidFill>
                  <a:schemeClr val="tx2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en-US" altLang="zh-CN" sz="3200" b="1" dirty="0">
                <a:solidFill>
                  <a:srgbClr val="1F1F1F"/>
                </a:solidFill>
              </a:rPr>
              <a:t>ONE</a:t>
            </a:r>
            <a:r>
              <a:rPr kumimoji="1" lang="zh-CN" altLang="en-US" sz="3200" b="1" dirty="0">
                <a:solidFill>
                  <a:srgbClr val="1F1F1F"/>
                </a:solidFill>
              </a:rPr>
              <a:t> 问题场景</a:t>
            </a:r>
          </a:p>
        </p:txBody>
      </p:sp>
      <p:sp>
        <p:nvSpPr>
          <p:cNvPr id="29" name="文本占位符 18"/>
          <p:cNvSpPr>
            <a:spLocks noGrp="1"/>
          </p:cNvSpPr>
          <p:nvPr>
            <p:ph type="body" sz="quarter" idx="20" hasCustomPrompt="1"/>
          </p:nvPr>
        </p:nvSpPr>
        <p:spPr>
          <a:xfrm>
            <a:off x="6649786" y="4952312"/>
            <a:ext cx="3084513" cy="8923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zh-CN" altLang="en-US" sz="1333" smtClean="0">
                <a:solidFill>
                  <a:schemeClr val="tx2"/>
                </a:solidFill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zh-CN" altLang="en-US" sz="1333" dirty="0">
                <a:solidFill>
                  <a:srgbClr val="1F1F1F"/>
                </a:solidFill>
              </a:rPr>
              <a:t>点击此处添加文本内容，如关键词、部分简单介绍等。点击此处添加文本内容，如关键词、部分简单介绍等。</a:t>
            </a:r>
          </a:p>
        </p:txBody>
      </p:sp>
    </p:spTree>
    <p:extLst>
      <p:ext uri="{BB962C8B-B14F-4D97-AF65-F5344CB8AC3E}">
        <p14:creationId xmlns:p14="http://schemas.microsoft.com/office/powerpoint/2010/main" val="1775799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2"/>
          <p:cNvCxnSpPr/>
          <p:nvPr userDrawn="1"/>
        </p:nvCxnSpPr>
        <p:spPr>
          <a:xfrm>
            <a:off x="672491" y="741784"/>
            <a:ext cx="0" cy="475861"/>
          </a:xfrm>
          <a:prstGeom prst="line">
            <a:avLst/>
          </a:prstGeom>
          <a:ln w="5715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1"/>
          <p:cNvCxnSpPr/>
          <p:nvPr userDrawn="1"/>
        </p:nvCxnSpPr>
        <p:spPr>
          <a:xfrm>
            <a:off x="4698072" y="2341823"/>
            <a:ext cx="0" cy="1524690"/>
          </a:xfrm>
          <a:prstGeom prst="line">
            <a:avLst/>
          </a:prstGeom>
          <a:ln w="127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文本占位符 14"/>
          <p:cNvSpPr>
            <a:spLocks noGrp="1"/>
          </p:cNvSpPr>
          <p:nvPr>
            <p:ph type="body" sz="quarter" idx="10" hasCustomPrompt="1"/>
          </p:nvPr>
        </p:nvSpPr>
        <p:spPr>
          <a:xfrm>
            <a:off x="1415234" y="605220"/>
            <a:ext cx="2911374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kumimoji="1" lang="zh-CN" altLang="en-US" b="1" dirty="0" smtClean="0">
                <a:solidFill>
                  <a:schemeClr val="tx2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en-US" altLang="zh-CN" sz="4267" b="1" dirty="0">
                <a:solidFill>
                  <a:srgbClr val="1F1F1F"/>
                </a:solidFill>
              </a:rPr>
              <a:t>CONTENTS</a:t>
            </a:r>
            <a:endParaRPr kumimoji="1" lang="zh-CN" altLang="en-US" sz="4267" b="1" dirty="0">
              <a:solidFill>
                <a:srgbClr val="1F1F1F"/>
              </a:solidFill>
            </a:endParaRP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1" hasCustomPrompt="1"/>
          </p:nvPr>
        </p:nvSpPr>
        <p:spPr>
          <a:xfrm>
            <a:off x="1415234" y="2341823"/>
            <a:ext cx="3084513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kumimoji="1" lang="zh-CN" altLang="en-US" sz="3200" b="1" dirty="0" smtClean="0">
                <a:solidFill>
                  <a:schemeClr val="tx2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en-US" altLang="zh-CN" sz="3200" b="1" dirty="0">
                <a:solidFill>
                  <a:srgbClr val="1F1F1F"/>
                </a:solidFill>
              </a:rPr>
              <a:t>ONE</a:t>
            </a:r>
            <a:r>
              <a:rPr kumimoji="1" lang="zh-CN" altLang="en-US" sz="3200" b="1" dirty="0">
                <a:solidFill>
                  <a:srgbClr val="1F1F1F"/>
                </a:solidFill>
              </a:rPr>
              <a:t> 问题场景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2" hasCustomPrompt="1"/>
          </p:nvPr>
        </p:nvSpPr>
        <p:spPr>
          <a:xfrm>
            <a:off x="1415234" y="3000635"/>
            <a:ext cx="3084513" cy="8923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zh-CN" altLang="en-US" sz="1333" smtClean="0">
                <a:solidFill>
                  <a:schemeClr val="tx2"/>
                </a:solidFill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zh-CN" altLang="en-US" sz="1333" dirty="0">
                <a:solidFill>
                  <a:srgbClr val="1F1F1F"/>
                </a:solidFill>
              </a:rPr>
              <a:t>点击此处添加文本内容，如关键词、部分简单介绍等。点击此处添加文本内容，如关键词、部分简单介绍等。</a:t>
            </a:r>
          </a:p>
        </p:txBody>
      </p:sp>
      <p:sp>
        <p:nvSpPr>
          <p:cNvPr id="20" name="文本占位符 16"/>
          <p:cNvSpPr>
            <a:spLocks noGrp="1"/>
          </p:cNvSpPr>
          <p:nvPr>
            <p:ph type="body" sz="quarter" idx="13" hasCustomPrompt="1"/>
          </p:nvPr>
        </p:nvSpPr>
        <p:spPr>
          <a:xfrm>
            <a:off x="4908952" y="2341823"/>
            <a:ext cx="3084513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kumimoji="1" lang="zh-CN" altLang="en-US" sz="3200" b="1" dirty="0" smtClean="0">
                <a:solidFill>
                  <a:schemeClr val="tx2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en-US" altLang="zh-CN" sz="3200" b="1" dirty="0">
                <a:solidFill>
                  <a:srgbClr val="1F1F1F"/>
                </a:solidFill>
              </a:rPr>
              <a:t>ONE</a:t>
            </a:r>
            <a:r>
              <a:rPr kumimoji="1" lang="zh-CN" altLang="en-US" sz="3200" b="1" dirty="0">
                <a:solidFill>
                  <a:srgbClr val="1F1F1F"/>
                </a:solidFill>
              </a:rPr>
              <a:t> 问题场景</a:t>
            </a:r>
          </a:p>
        </p:txBody>
      </p:sp>
      <p:sp>
        <p:nvSpPr>
          <p:cNvPr id="21" name="文本占位符 18"/>
          <p:cNvSpPr>
            <a:spLocks noGrp="1"/>
          </p:cNvSpPr>
          <p:nvPr>
            <p:ph type="body" sz="quarter" idx="14" hasCustomPrompt="1"/>
          </p:nvPr>
        </p:nvSpPr>
        <p:spPr>
          <a:xfrm>
            <a:off x="4908952" y="3000635"/>
            <a:ext cx="3084513" cy="8923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zh-CN" altLang="en-US" sz="1333" smtClean="0">
                <a:solidFill>
                  <a:schemeClr val="tx2"/>
                </a:solidFill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zh-CN" altLang="en-US" sz="1333" dirty="0">
                <a:solidFill>
                  <a:srgbClr val="1F1F1F"/>
                </a:solidFill>
              </a:rPr>
              <a:t>点击此处添加文本内容，如关键词、部分简单介绍等。点击此处添加文本内容，如关键词、部分简单介绍等。</a:t>
            </a:r>
          </a:p>
        </p:txBody>
      </p:sp>
      <p:sp>
        <p:nvSpPr>
          <p:cNvPr id="24" name="文本占位符 16"/>
          <p:cNvSpPr>
            <a:spLocks noGrp="1"/>
          </p:cNvSpPr>
          <p:nvPr>
            <p:ph type="body" sz="quarter" idx="15" hasCustomPrompt="1"/>
          </p:nvPr>
        </p:nvSpPr>
        <p:spPr>
          <a:xfrm>
            <a:off x="8402670" y="2341823"/>
            <a:ext cx="3084513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kumimoji="1" lang="zh-CN" altLang="en-US" sz="3200" b="1" dirty="0" smtClean="0">
                <a:solidFill>
                  <a:schemeClr val="tx2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en-US" altLang="zh-CN" sz="3200" b="1" dirty="0">
                <a:solidFill>
                  <a:srgbClr val="1F1F1F"/>
                </a:solidFill>
              </a:rPr>
              <a:t>ONE</a:t>
            </a:r>
            <a:r>
              <a:rPr kumimoji="1" lang="zh-CN" altLang="en-US" sz="3200" b="1" dirty="0">
                <a:solidFill>
                  <a:srgbClr val="1F1F1F"/>
                </a:solidFill>
              </a:rPr>
              <a:t> 问题场景</a:t>
            </a:r>
          </a:p>
        </p:txBody>
      </p:sp>
      <p:sp>
        <p:nvSpPr>
          <p:cNvPr id="25" name="文本占位符 18"/>
          <p:cNvSpPr>
            <a:spLocks noGrp="1"/>
          </p:cNvSpPr>
          <p:nvPr>
            <p:ph type="body" sz="quarter" idx="16" hasCustomPrompt="1"/>
          </p:nvPr>
        </p:nvSpPr>
        <p:spPr>
          <a:xfrm>
            <a:off x="8402670" y="3000635"/>
            <a:ext cx="3084513" cy="8923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zh-CN" altLang="en-US" sz="1333" smtClean="0">
                <a:solidFill>
                  <a:schemeClr val="tx2"/>
                </a:solidFill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zh-CN" altLang="en-US" sz="1333" dirty="0">
                <a:solidFill>
                  <a:srgbClr val="1F1F1F"/>
                </a:solidFill>
              </a:rPr>
              <a:t>点击此处添加文本内容，如关键词、部分简单介绍等。点击此处添加文本内容，如关键词、部分简单介绍等。</a:t>
            </a:r>
          </a:p>
        </p:txBody>
      </p:sp>
      <p:cxnSp>
        <p:nvCxnSpPr>
          <p:cNvPr id="28" name="直线连接符 11"/>
          <p:cNvCxnSpPr/>
          <p:nvPr userDrawn="1"/>
        </p:nvCxnSpPr>
        <p:spPr>
          <a:xfrm>
            <a:off x="8192043" y="2341823"/>
            <a:ext cx="0" cy="1524690"/>
          </a:xfrm>
          <a:prstGeom prst="line">
            <a:avLst/>
          </a:prstGeom>
          <a:ln w="127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1"/>
          <p:cNvCxnSpPr/>
          <p:nvPr userDrawn="1"/>
        </p:nvCxnSpPr>
        <p:spPr>
          <a:xfrm>
            <a:off x="4698072" y="4276501"/>
            <a:ext cx="0" cy="1524690"/>
          </a:xfrm>
          <a:prstGeom prst="line">
            <a:avLst/>
          </a:prstGeom>
          <a:ln w="127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文本占位符 16"/>
          <p:cNvSpPr>
            <a:spLocks noGrp="1"/>
          </p:cNvSpPr>
          <p:nvPr>
            <p:ph type="body" sz="quarter" idx="17" hasCustomPrompt="1"/>
          </p:nvPr>
        </p:nvSpPr>
        <p:spPr>
          <a:xfrm>
            <a:off x="1415234" y="4276501"/>
            <a:ext cx="3084513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kumimoji="1" lang="zh-CN" altLang="en-US" sz="3200" b="1" dirty="0" smtClean="0">
                <a:solidFill>
                  <a:schemeClr val="tx2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en-US" altLang="zh-CN" sz="3200" b="1" dirty="0">
                <a:solidFill>
                  <a:srgbClr val="1F1F1F"/>
                </a:solidFill>
              </a:rPr>
              <a:t>ONE</a:t>
            </a:r>
            <a:r>
              <a:rPr kumimoji="1" lang="zh-CN" altLang="en-US" sz="3200" b="1" dirty="0">
                <a:solidFill>
                  <a:srgbClr val="1F1F1F"/>
                </a:solidFill>
              </a:rPr>
              <a:t> 问题场景</a:t>
            </a:r>
          </a:p>
        </p:txBody>
      </p:sp>
      <p:sp>
        <p:nvSpPr>
          <p:cNvPr id="18" name="文本占位符 18"/>
          <p:cNvSpPr>
            <a:spLocks noGrp="1"/>
          </p:cNvSpPr>
          <p:nvPr>
            <p:ph type="body" sz="quarter" idx="18" hasCustomPrompt="1"/>
          </p:nvPr>
        </p:nvSpPr>
        <p:spPr>
          <a:xfrm>
            <a:off x="1415234" y="4935313"/>
            <a:ext cx="3084513" cy="8923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zh-CN" altLang="en-US" sz="1333" smtClean="0">
                <a:solidFill>
                  <a:schemeClr val="tx2"/>
                </a:solidFill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zh-CN" altLang="en-US" sz="1333" dirty="0">
                <a:solidFill>
                  <a:srgbClr val="1F1F1F"/>
                </a:solidFill>
              </a:rPr>
              <a:t>点击此处添加文本内容，如关键词、部分简单介绍等。点击此处添加文本内容，如关键词、部分简单介绍等。</a:t>
            </a:r>
          </a:p>
        </p:txBody>
      </p:sp>
      <p:sp>
        <p:nvSpPr>
          <p:cNvPr id="22" name="文本占位符 16"/>
          <p:cNvSpPr>
            <a:spLocks noGrp="1"/>
          </p:cNvSpPr>
          <p:nvPr>
            <p:ph type="body" sz="quarter" idx="19" hasCustomPrompt="1"/>
          </p:nvPr>
        </p:nvSpPr>
        <p:spPr>
          <a:xfrm>
            <a:off x="4908952" y="4276501"/>
            <a:ext cx="3084513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kumimoji="1" lang="zh-CN" altLang="en-US" sz="3200" b="1" dirty="0" smtClean="0">
                <a:solidFill>
                  <a:schemeClr val="tx2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en-US" altLang="zh-CN" sz="3200" b="1" dirty="0">
                <a:solidFill>
                  <a:srgbClr val="1F1F1F"/>
                </a:solidFill>
              </a:rPr>
              <a:t>ONE</a:t>
            </a:r>
            <a:r>
              <a:rPr kumimoji="1" lang="zh-CN" altLang="en-US" sz="3200" b="1" dirty="0">
                <a:solidFill>
                  <a:srgbClr val="1F1F1F"/>
                </a:solidFill>
              </a:rPr>
              <a:t> 问题场景</a:t>
            </a:r>
          </a:p>
        </p:txBody>
      </p:sp>
      <p:sp>
        <p:nvSpPr>
          <p:cNvPr id="23" name="文本占位符 18"/>
          <p:cNvSpPr>
            <a:spLocks noGrp="1"/>
          </p:cNvSpPr>
          <p:nvPr>
            <p:ph type="body" sz="quarter" idx="20" hasCustomPrompt="1"/>
          </p:nvPr>
        </p:nvSpPr>
        <p:spPr>
          <a:xfrm>
            <a:off x="4908952" y="4935313"/>
            <a:ext cx="3084513" cy="8923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zh-CN" altLang="en-US" sz="1333" smtClean="0">
                <a:solidFill>
                  <a:schemeClr val="tx2"/>
                </a:solidFill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zh-CN" altLang="en-US" sz="1333" dirty="0">
                <a:solidFill>
                  <a:srgbClr val="1F1F1F"/>
                </a:solidFill>
              </a:rPr>
              <a:t>点击此处添加文本内容，如关键词、部分简单介绍等。点击此处添加文本内容，如关键词、部分简单介绍等。</a:t>
            </a:r>
          </a:p>
        </p:txBody>
      </p:sp>
      <p:sp>
        <p:nvSpPr>
          <p:cNvPr id="26" name="文本占位符 16"/>
          <p:cNvSpPr>
            <a:spLocks noGrp="1"/>
          </p:cNvSpPr>
          <p:nvPr>
            <p:ph type="body" sz="quarter" idx="21" hasCustomPrompt="1"/>
          </p:nvPr>
        </p:nvSpPr>
        <p:spPr>
          <a:xfrm>
            <a:off x="8402670" y="4276501"/>
            <a:ext cx="3084513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lvl1pPr marL="0" marR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kumimoji="1" lang="zh-CN" altLang="en-US" sz="3200" b="1" dirty="0" smtClean="0">
                <a:solidFill>
                  <a:schemeClr val="tx2"/>
                </a:solidFill>
              </a:defRPr>
            </a:lvl1pPr>
            <a:lvl2pPr>
              <a:defRPr lang="zh-CN" altLang="en-US" sz="1800" dirty="0" smtClean="0"/>
            </a:lvl2pPr>
            <a:lvl3pPr>
              <a:defRPr lang="zh-CN" altLang="en-US" sz="1800" dirty="0" smtClean="0"/>
            </a:lvl3pPr>
            <a:lvl4pPr>
              <a:defRPr lang="zh-CN" altLang="en-US" sz="1800" dirty="0" smtClean="0"/>
            </a:lvl4pPr>
            <a:lvl5pPr>
              <a:defRPr lang="zh-CN" altLang="en-US" sz="1800" dirty="0"/>
            </a:lvl5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en-US" altLang="zh-CN" sz="3200" b="1" dirty="0">
                <a:solidFill>
                  <a:srgbClr val="1F1F1F"/>
                </a:solidFill>
              </a:rPr>
              <a:t>ONE</a:t>
            </a:r>
            <a:r>
              <a:rPr kumimoji="1" lang="zh-CN" altLang="en-US" sz="3200" b="1" dirty="0">
                <a:solidFill>
                  <a:srgbClr val="1F1F1F"/>
                </a:solidFill>
              </a:rPr>
              <a:t> 问题场景</a:t>
            </a:r>
          </a:p>
        </p:txBody>
      </p:sp>
      <p:sp>
        <p:nvSpPr>
          <p:cNvPr id="27" name="文本占位符 18"/>
          <p:cNvSpPr>
            <a:spLocks noGrp="1"/>
          </p:cNvSpPr>
          <p:nvPr>
            <p:ph type="body" sz="quarter" idx="22" hasCustomPrompt="1"/>
          </p:nvPr>
        </p:nvSpPr>
        <p:spPr>
          <a:xfrm>
            <a:off x="8402670" y="4935313"/>
            <a:ext cx="3084513" cy="8923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zh-CN" altLang="en-US" sz="1333" smtClean="0">
                <a:solidFill>
                  <a:schemeClr val="tx2"/>
                </a:solidFill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z="1800" smtClean="0"/>
            </a:lvl4pPr>
            <a:lvl5pPr>
              <a:defRPr lang="zh-CN" altLang="en-US" sz="1800"/>
            </a:lvl5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zh-CN" altLang="en-US" sz="1333" dirty="0">
                <a:solidFill>
                  <a:srgbClr val="1F1F1F"/>
                </a:solidFill>
              </a:rPr>
              <a:t>点击此处添加文本内容，如关键词、部分简单介绍等。点击此处添加文本内容，如关键词、部分简单介绍等。</a:t>
            </a:r>
          </a:p>
        </p:txBody>
      </p:sp>
      <p:cxnSp>
        <p:nvCxnSpPr>
          <p:cNvPr id="29" name="直线连接符 11"/>
          <p:cNvCxnSpPr/>
          <p:nvPr userDrawn="1"/>
        </p:nvCxnSpPr>
        <p:spPr>
          <a:xfrm>
            <a:off x="8192043" y="4276501"/>
            <a:ext cx="0" cy="1524690"/>
          </a:xfrm>
          <a:prstGeom prst="line">
            <a:avLst/>
          </a:prstGeom>
          <a:ln w="127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3842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2477677" y="2365311"/>
            <a:ext cx="1399592" cy="1399592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kumimoji="1" lang="zh-CN" altLang="en-US" sz="6933" b="1" dirty="0">
              <a:solidFill>
                <a:schemeClr val="bg1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4056178" y="2365311"/>
            <a:ext cx="6262103" cy="750888"/>
          </a:xfrm>
          <a:prstGeom prst="rect">
            <a:avLst/>
          </a:prstGeom>
        </p:spPr>
        <p:txBody>
          <a:bodyPr/>
          <a:lstStyle>
            <a:lvl1pPr marL="0" marR="0" indent="0" algn="l" defTabSz="60952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l" defTabSz="60952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1" lang="zh-CN" altLang="en-US" sz="4267" dirty="0">
                <a:solidFill>
                  <a:schemeClr val="bg1">
                    <a:lumMod val="95000"/>
                  </a:schemeClr>
                </a:solidFill>
              </a:rPr>
              <a:t>问题场景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 hasCustomPrompt="1"/>
          </p:nvPr>
        </p:nvSpPr>
        <p:spPr>
          <a:xfrm>
            <a:off x="4056178" y="3165700"/>
            <a:ext cx="6416108" cy="62568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lvl1pPr marL="0" marR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zh-CN" altLang="en-US" sz="1200" dirty="0">
                <a:solidFill>
                  <a:schemeClr val="bg1"/>
                </a:solidFill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zh-CN" altLang="en-US" sz="1333" dirty="0">
                <a:solidFill>
                  <a:schemeClr val="bg1">
                    <a:lumMod val="95000"/>
                  </a:schemeClr>
                </a:solidFill>
              </a:rPr>
              <a:t>点击此处添加文本内容，如关键词、部分简单介绍等。点击此处添加文本内容，如关键词、部分简单介绍等。点击此处添加文本内容，如关键词、部分简单介绍等。</a:t>
            </a:r>
            <a:endParaRPr lang="en-US" altLang="zh-CN" sz="1333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2" hasCustomPrompt="1"/>
          </p:nvPr>
        </p:nvSpPr>
        <p:spPr>
          <a:xfrm>
            <a:off x="2529767" y="2566732"/>
            <a:ext cx="1309002" cy="914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0228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93530" y="292590"/>
            <a:ext cx="660901" cy="632007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kumimoji="1" lang="zh-CN" altLang="en-US" sz="1333" b="1" dirty="0">
              <a:solidFill>
                <a:srgbClr val="1F1F1F"/>
              </a:solidFill>
              <a:latin typeface="Calibri"/>
              <a:ea typeface="宋体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1438216" y="234879"/>
            <a:ext cx="3787775" cy="7474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zh-CN" dirty="0"/>
              <a:t>MORE THAN TEMPLATE</a:t>
            </a:r>
          </a:p>
          <a:p>
            <a:pPr lvl="0"/>
            <a:r>
              <a:rPr lang="zh-CN" altLang="en-US" dirty="0"/>
              <a:t>点击此处添加副标题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445405" y="273634"/>
            <a:ext cx="798930" cy="68371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892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/>
          <a:srcRect b="4321"/>
          <a:stretch/>
        </p:blipFill>
        <p:spPr>
          <a:xfrm>
            <a:off x="6794787" y="1"/>
            <a:ext cx="5398009" cy="6895635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493530" y="292590"/>
            <a:ext cx="660901" cy="632007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kumimoji="1" lang="zh-CN" altLang="en-US" sz="1333" b="1" dirty="0">
              <a:solidFill>
                <a:srgbClr val="1F1F1F"/>
              </a:solidFill>
              <a:latin typeface="Calibri"/>
              <a:ea typeface="宋体"/>
            </a:endParaRP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1438216" y="234879"/>
            <a:ext cx="3787775" cy="7474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zh-CN" dirty="0"/>
              <a:t>MORE THAN TEMPLATE</a:t>
            </a:r>
          </a:p>
          <a:p>
            <a:pPr lvl="0"/>
            <a:r>
              <a:rPr lang="zh-CN" altLang="en-US" dirty="0"/>
              <a:t>点击此处添加副标题</a:t>
            </a:r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445405" y="273634"/>
            <a:ext cx="798930" cy="68371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13628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794" y="3492201"/>
            <a:ext cx="12192000" cy="336580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21917" tIns="60959" rIns="121917" bIns="60959" rtlCol="0" anchor="ctr"/>
          <a:lstStyle/>
          <a:p>
            <a:pPr algn="ctr" defTabSz="1219140">
              <a:defRPr/>
            </a:pPr>
            <a:endParaRPr lang="zh-CN" altLang="en-US" sz="3200" kern="0">
              <a:solidFill>
                <a:sysClr val="window" lastClr="FFFFFF"/>
              </a:solidFill>
              <a:latin typeface="Calibri"/>
              <a:ea typeface="宋体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493530" y="292590"/>
            <a:ext cx="660901" cy="632007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kumimoji="1" lang="zh-CN" altLang="en-US" sz="1333" b="1" dirty="0">
              <a:solidFill>
                <a:srgbClr val="1F1F1F"/>
              </a:solidFill>
              <a:latin typeface="Calibri"/>
              <a:ea typeface="宋体"/>
            </a:endParaRP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1438216" y="234879"/>
            <a:ext cx="3787775" cy="7474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zh-CN" dirty="0"/>
              <a:t>MORE THAN TEMPLATE</a:t>
            </a:r>
          </a:p>
          <a:p>
            <a:pPr lvl="0"/>
            <a:r>
              <a:rPr lang="zh-CN" altLang="en-US" dirty="0"/>
              <a:t>点击此处添加副标题</a:t>
            </a:r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445405" y="273634"/>
            <a:ext cx="798930" cy="68371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9561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5694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90" r:id="rId2"/>
    <p:sldLayoutId id="2147483691" r:id="rId3"/>
    <p:sldLayoutId id="2147483693" r:id="rId4"/>
    <p:sldLayoutId id="2147483692" r:id="rId5"/>
    <p:sldLayoutId id="2147483694" r:id="rId6"/>
    <p:sldLayoutId id="2147483689" r:id="rId7"/>
    <p:sldLayoutId id="2147483699" r:id="rId8"/>
    <p:sldLayoutId id="2147483697" r:id="rId9"/>
    <p:sldLayoutId id="2147483698" r:id="rId10"/>
    <p:sldLayoutId id="2147483695" r:id="rId11"/>
    <p:sldLayoutId id="2147483696" r:id="rId12"/>
  </p:sldLayoutIdLst>
  <p:txStyles>
    <p:titleStyle>
      <a:lvl1pPr algn="ctr" defTabSz="609524" rtl="0" eaLnBrk="1" latinLnBrk="0" hangingPunct="1">
        <a:spcBef>
          <a:spcPct val="0"/>
        </a:spcBef>
        <a:buNone/>
        <a:defRPr sz="586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43" indent="-457143" algn="l" defTabSz="609524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476" indent="-380952" algn="l" defTabSz="609524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810" indent="-304762" algn="l" defTabSz="609524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334" indent="-304762" algn="l" defTabSz="609524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2857" indent="-304762" algn="l" defTabSz="609524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381" indent="-304762" algn="l" defTabSz="609524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1905" indent="-304762" algn="l" defTabSz="609524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429" indent="-304762" algn="l" defTabSz="609524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0952" indent="-304762" algn="l" defTabSz="609524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24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048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571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095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619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143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666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190" algn="l" defTabSz="60952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08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680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2720319" y="1422108"/>
            <a:ext cx="6519734" cy="1735860"/>
          </a:xfrm>
        </p:spPr>
        <p:txBody>
          <a:bodyPr/>
          <a:lstStyle/>
          <a:p>
            <a:pPr algn="ctr" defTabSz="914309"/>
            <a:r>
              <a:rPr lang="zh-CN" altLang="zh-CN" sz="5400" kern="0" dirty="0">
                <a:solidFill>
                  <a:schemeClr val="bg1">
                    <a:lumMod val="95000"/>
                  </a:schemeClr>
                </a:solidFill>
              </a:rPr>
              <a:t>「</a:t>
            </a:r>
            <a:r>
              <a:rPr lang="zh-CN" altLang="zh-CN" sz="4400" kern="0" dirty="0">
                <a:solidFill>
                  <a:schemeClr val="bg1">
                    <a:lumMod val="95000"/>
                  </a:schemeClr>
                </a:solidFill>
              </a:rPr>
              <a:t>康康」</a:t>
            </a:r>
            <a:r>
              <a:rPr lang="zh-CN" altLang="en-US" sz="4400" kern="0" dirty="0">
                <a:solidFill>
                  <a:schemeClr val="bg1">
                    <a:lumMod val="95000"/>
                  </a:schemeClr>
                </a:solidFill>
              </a:rPr>
              <a:t>疫情之下的智能</a:t>
            </a:r>
            <a:endParaRPr lang="en-US" altLang="zh-CN" sz="4400" kern="0" dirty="0">
              <a:solidFill>
                <a:schemeClr val="bg1">
                  <a:lumMod val="95000"/>
                </a:schemeClr>
              </a:solidFill>
            </a:endParaRPr>
          </a:p>
          <a:p>
            <a:pPr algn="ctr" defTabSz="914309"/>
            <a:r>
              <a:rPr lang="zh-CN" altLang="en-US" sz="4400" kern="0" dirty="0">
                <a:solidFill>
                  <a:schemeClr val="bg1">
                    <a:lumMod val="95000"/>
                  </a:schemeClr>
                </a:solidFill>
              </a:rPr>
              <a:t>口罩回收垃圾桶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2812022" y="4406059"/>
            <a:ext cx="6569544" cy="452624"/>
          </a:xfrm>
        </p:spPr>
        <p:txBody>
          <a:bodyPr/>
          <a:lstStyle/>
          <a:p>
            <a:r>
              <a:rPr lang="zh-CN" altLang="en-US" sz="2000" kern="0" dirty="0">
                <a:solidFill>
                  <a:schemeClr val="bg1">
                    <a:lumMod val="95000"/>
                  </a:schemeClr>
                </a:solidFill>
              </a:rPr>
              <a:t>汇报人：刘发荣</a:t>
            </a:r>
            <a:r>
              <a:rPr lang="en-US" altLang="zh-CN" sz="2000" kern="0" dirty="0">
                <a:solidFill>
                  <a:schemeClr val="bg1">
                    <a:lumMod val="95000"/>
                  </a:schemeClr>
                </a:solidFill>
              </a:rPr>
              <a:t>                 2020/08/19  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626C765-91EC-465E-9A4E-2431B7021ABE}"/>
              </a:ext>
            </a:extLst>
          </p:cNvPr>
          <p:cNvSpPr txBox="1"/>
          <p:nvPr/>
        </p:nvSpPr>
        <p:spPr>
          <a:xfrm>
            <a:off x="7748834" y="5349779"/>
            <a:ext cx="3706630" cy="9305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队长：刘发荣</a:t>
            </a:r>
            <a:endParaRPr lang="en-US" altLang="zh-CN" sz="2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成员：龙锐    尚潇雯   李宏求</a:t>
            </a:r>
          </a:p>
        </p:txBody>
      </p:sp>
    </p:spTree>
    <p:extLst>
      <p:ext uri="{BB962C8B-B14F-4D97-AF65-F5344CB8AC3E}">
        <p14:creationId xmlns:p14="http://schemas.microsoft.com/office/powerpoint/2010/main" val="4120639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http://dc.officeplus.cn/t/36/BAE23A5A45A97EA2379A290B8F42D9F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602" r="5211"/>
          <a:stretch/>
        </p:blipFill>
        <p:spPr bwMode="auto">
          <a:xfrm>
            <a:off x="6806642" y="0"/>
            <a:ext cx="538873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/>
          <p:cNvSpPr txBox="1"/>
          <p:nvPr/>
        </p:nvSpPr>
        <p:spPr>
          <a:xfrm>
            <a:off x="1793620" y="1878188"/>
            <a:ext cx="1887658" cy="615535"/>
          </a:xfrm>
          <a:prstGeom prst="rect">
            <a:avLst/>
          </a:prstGeom>
          <a:noFill/>
        </p:spPr>
        <p:txBody>
          <a:bodyPr wrap="none" lIns="121901" tIns="60951" rIns="121901" bIns="60951" rtlCol="0">
            <a:spAutoFit/>
          </a:bodyPr>
          <a:lstStyle/>
          <a:p>
            <a:pPr defTabSz="1219018">
              <a:defRPr/>
            </a:pPr>
            <a:r>
              <a:rPr lang="zh-CN" altLang="en-US" sz="3200" b="1" kern="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产品概述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793620" y="3238558"/>
            <a:ext cx="2708395" cy="615535"/>
          </a:xfrm>
          <a:prstGeom prst="rect">
            <a:avLst/>
          </a:prstGeom>
          <a:noFill/>
        </p:spPr>
        <p:txBody>
          <a:bodyPr wrap="none" lIns="121901" tIns="60951" rIns="121901" bIns="60951" rtlCol="0">
            <a:spAutoFit/>
          </a:bodyPr>
          <a:lstStyle/>
          <a:p>
            <a:pPr defTabSz="1219018">
              <a:defRPr/>
            </a:pPr>
            <a:r>
              <a:rPr lang="zh-CN" altLang="en-US" sz="3200" b="1" kern="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产品适用场景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793620" y="4663840"/>
            <a:ext cx="3118764" cy="615535"/>
          </a:xfrm>
          <a:prstGeom prst="rect">
            <a:avLst/>
          </a:prstGeom>
          <a:noFill/>
        </p:spPr>
        <p:txBody>
          <a:bodyPr wrap="none" lIns="121901" tIns="60951" rIns="121901" bIns="60951" rtlCol="0">
            <a:spAutoFit/>
          </a:bodyPr>
          <a:lstStyle/>
          <a:p>
            <a:pPr defTabSz="1219018">
              <a:defRPr/>
            </a:pPr>
            <a:r>
              <a:rPr lang="zh-CN" altLang="en-US" sz="3200" b="1" kern="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产品特色与创新</a:t>
            </a:r>
          </a:p>
        </p:txBody>
      </p:sp>
      <p:cxnSp>
        <p:nvCxnSpPr>
          <p:cNvPr id="11" name="直接连接符 52"/>
          <p:cNvCxnSpPr/>
          <p:nvPr/>
        </p:nvCxnSpPr>
        <p:spPr>
          <a:xfrm>
            <a:off x="1865078" y="3947068"/>
            <a:ext cx="4421859" cy="0"/>
          </a:xfrm>
          <a:prstGeom prst="line">
            <a:avLst/>
          </a:prstGeom>
          <a:noFill/>
          <a:ln w="12700" cap="flat" cmpd="sng" algn="ctr">
            <a:solidFill>
              <a:srgbClr val="E7E6E6">
                <a:lumMod val="25000"/>
              </a:srgbClr>
            </a:solidFill>
            <a:prstDash val="solid"/>
            <a:miter lim="800000"/>
          </a:ln>
          <a:effectLst/>
        </p:spPr>
      </p:cxnSp>
      <p:cxnSp>
        <p:nvCxnSpPr>
          <p:cNvPr id="12" name="直接连接符 53"/>
          <p:cNvCxnSpPr/>
          <p:nvPr/>
        </p:nvCxnSpPr>
        <p:spPr>
          <a:xfrm>
            <a:off x="1865079" y="2589313"/>
            <a:ext cx="4421859" cy="0"/>
          </a:xfrm>
          <a:prstGeom prst="line">
            <a:avLst/>
          </a:prstGeom>
          <a:noFill/>
          <a:ln w="12700" cap="flat" cmpd="sng" algn="ctr">
            <a:solidFill>
              <a:srgbClr val="E7E6E6">
                <a:lumMod val="25000"/>
              </a:srgbClr>
            </a:solidFill>
            <a:prstDash val="solid"/>
            <a:miter lim="800000"/>
          </a:ln>
          <a:effectLst/>
        </p:spPr>
      </p:cxnSp>
      <p:sp>
        <p:nvSpPr>
          <p:cNvPr id="14" name="椭圆 13"/>
          <p:cNvSpPr/>
          <p:nvPr/>
        </p:nvSpPr>
        <p:spPr>
          <a:xfrm>
            <a:off x="747382" y="1725570"/>
            <a:ext cx="966741" cy="966741"/>
          </a:xfrm>
          <a:prstGeom prst="ellipse">
            <a:avLst/>
          </a:prstGeom>
          <a:solidFill>
            <a:srgbClr val="40404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018">
              <a:defRPr/>
            </a:pPr>
            <a:r>
              <a:rPr lang="en-US" altLang="zh-CN" sz="3200" kern="0" dirty="0">
                <a:solidFill>
                  <a:sysClr val="window" lastClr="FFFFFF"/>
                </a:solidFill>
                <a:latin typeface="Calibri"/>
                <a:ea typeface="宋体"/>
              </a:rPr>
              <a:t>1</a:t>
            </a:r>
            <a:endParaRPr lang="zh-CN" altLang="en-US" sz="3200" kern="0" dirty="0">
              <a:solidFill>
                <a:sysClr val="window" lastClr="FFFFFF"/>
              </a:solidFill>
              <a:latin typeface="Calibri"/>
              <a:ea typeface="宋体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747381" y="3060801"/>
            <a:ext cx="966740" cy="966741"/>
          </a:xfrm>
          <a:prstGeom prst="ellipse">
            <a:avLst/>
          </a:prstGeom>
          <a:solidFill>
            <a:srgbClr val="40404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018">
              <a:defRPr/>
            </a:pPr>
            <a:r>
              <a:rPr lang="en-US" altLang="zh-CN" sz="3200" kern="0" dirty="0">
                <a:solidFill>
                  <a:sysClr val="window" lastClr="FFFFFF"/>
                </a:solidFill>
                <a:latin typeface="Calibri"/>
                <a:ea typeface="宋体"/>
              </a:rPr>
              <a:t>2</a:t>
            </a:r>
            <a:endParaRPr lang="zh-CN" altLang="en-US" sz="3200" kern="0" dirty="0">
              <a:solidFill>
                <a:sysClr val="window" lastClr="FFFFFF"/>
              </a:solidFill>
              <a:latin typeface="Calibri"/>
              <a:ea typeface="宋体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747382" y="4450625"/>
            <a:ext cx="966741" cy="966741"/>
          </a:xfrm>
          <a:prstGeom prst="ellipse">
            <a:avLst/>
          </a:prstGeom>
          <a:solidFill>
            <a:srgbClr val="40404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018">
              <a:defRPr/>
            </a:pPr>
            <a:r>
              <a:rPr lang="en-US" altLang="zh-CN" sz="3200" kern="0" dirty="0">
                <a:solidFill>
                  <a:sysClr val="window" lastClr="FFFFFF"/>
                </a:solidFill>
                <a:latin typeface="Calibri"/>
                <a:ea typeface="宋体"/>
              </a:rPr>
              <a:t>3</a:t>
            </a:r>
            <a:endParaRPr lang="zh-CN" altLang="en-US" sz="3200" kern="0" dirty="0">
              <a:solidFill>
                <a:sysClr val="window" lastClr="FFFFFF"/>
              </a:solidFill>
              <a:latin typeface="Calibri"/>
              <a:ea typeface="宋体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Two</a:t>
            </a:r>
          </a:p>
          <a:p>
            <a:r>
              <a:rPr lang="zh-CN" altLang="en-US" dirty="0"/>
              <a:t>产品介绍</a:t>
            </a:r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cxnSp>
        <p:nvCxnSpPr>
          <p:cNvPr id="16" name="直接连接符 52">
            <a:extLst>
              <a:ext uri="{FF2B5EF4-FFF2-40B4-BE49-F238E27FC236}">
                <a16:creationId xmlns:a16="http://schemas.microsoft.com/office/drawing/2014/main" id="{00E19E90-077B-4771-AE2F-4D0C0B7A7013}"/>
              </a:ext>
            </a:extLst>
          </p:cNvPr>
          <p:cNvCxnSpPr/>
          <p:nvPr/>
        </p:nvCxnSpPr>
        <p:spPr>
          <a:xfrm>
            <a:off x="1865077" y="5435028"/>
            <a:ext cx="4421859" cy="0"/>
          </a:xfrm>
          <a:prstGeom prst="line">
            <a:avLst/>
          </a:prstGeom>
          <a:noFill/>
          <a:ln w="12700" cap="flat" cmpd="sng" algn="ctr">
            <a:solidFill>
              <a:srgbClr val="E7E6E6">
                <a:lumMod val="25000"/>
              </a:srgbClr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250878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Two</a:t>
            </a:r>
          </a:p>
          <a:p>
            <a:r>
              <a:rPr lang="zh-CN" altLang="en-US" dirty="0"/>
              <a:t>产品概述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C41B221-9653-4CA9-A332-A48F5A3EC6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12" y="1810607"/>
            <a:ext cx="5815427" cy="470156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011A959-2DED-4AB4-985C-E93C883F99A0}"/>
              </a:ext>
            </a:extLst>
          </p:cNvPr>
          <p:cNvSpPr txBox="1"/>
          <p:nvPr/>
        </p:nvSpPr>
        <p:spPr>
          <a:xfrm>
            <a:off x="6904953" y="2361706"/>
            <a:ext cx="43686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本作品以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Raspberry Pi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为主控制器，结合计算机视觉技术和传感器技术，实现对摄像头、舵机、超声波模块的控制，从而实现感应开盖、口罩智能分类、智能压缩等功能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32964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43"/>
          <p:cNvGrpSpPr/>
          <p:nvPr/>
        </p:nvGrpSpPr>
        <p:grpSpPr>
          <a:xfrm>
            <a:off x="1171833" y="2988924"/>
            <a:ext cx="603372" cy="603372"/>
            <a:chOff x="6870036" y="1859226"/>
            <a:chExt cx="575096" cy="575096"/>
          </a:xfrm>
        </p:grpSpPr>
        <p:sp>
          <p:nvSpPr>
            <p:cNvPr id="14" name="椭圆 13"/>
            <p:cNvSpPr/>
            <p:nvPr/>
          </p:nvSpPr>
          <p:spPr>
            <a:xfrm>
              <a:off x="6870036" y="1859226"/>
              <a:ext cx="575096" cy="575096"/>
            </a:xfrm>
            <a:prstGeom prst="ellipse">
              <a:avLst/>
            </a:prstGeom>
            <a:solidFill>
              <a:sysClr val="window" lastClr="FFFFFF"/>
            </a:solidFill>
            <a:ln w="19050" cap="flat" cmpd="sng" algn="ctr">
              <a:solidFill>
                <a:sysClr val="windowText" lastClr="000000">
                  <a:lumMod val="75000"/>
                  <a:lumOff val="25000"/>
                </a:sys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1219048">
                <a:defRPr/>
              </a:pPr>
              <a:endParaRPr lang="zh-CN" altLang="en-US" kern="0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5" name="Freeform 10"/>
            <p:cNvSpPr>
              <a:spLocks/>
            </p:cNvSpPr>
            <p:nvPr/>
          </p:nvSpPr>
          <p:spPr bwMode="auto">
            <a:xfrm>
              <a:off x="6991538" y="1990791"/>
              <a:ext cx="332092" cy="311967"/>
            </a:xfrm>
            <a:custGeom>
              <a:avLst/>
              <a:gdLst>
                <a:gd name="T0" fmla="*/ 40 w 128"/>
                <a:gd name="T1" fmla="*/ 120 h 120"/>
                <a:gd name="T2" fmla="*/ 12 w 128"/>
                <a:gd name="T3" fmla="*/ 108 h 120"/>
                <a:gd name="T4" fmla="*/ 0 w 128"/>
                <a:gd name="T5" fmla="*/ 80 h 120"/>
                <a:gd name="T6" fmla="*/ 12 w 128"/>
                <a:gd name="T7" fmla="*/ 52 h 120"/>
                <a:gd name="T8" fmla="*/ 58 w 128"/>
                <a:gd name="T9" fmla="*/ 2 h 120"/>
                <a:gd name="T10" fmla="*/ 64 w 128"/>
                <a:gd name="T11" fmla="*/ 8 h 120"/>
                <a:gd name="T12" fmla="*/ 17 w 128"/>
                <a:gd name="T13" fmla="*/ 57 h 120"/>
                <a:gd name="T14" fmla="*/ 8 w 128"/>
                <a:gd name="T15" fmla="*/ 80 h 120"/>
                <a:gd name="T16" fmla="*/ 17 w 128"/>
                <a:gd name="T17" fmla="*/ 103 h 120"/>
                <a:gd name="T18" fmla="*/ 40 w 128"/>
                <a:gd name="T19" fmla="*/ 112 h 120"/>
                <a:gd name="T20" fmla="*/ 63 w 128"/>
                <a:gd name="T21" fmla="*/ 103 h 120"/>
                <a:gd name="T22" fmla="*/ 113 w 128"/>
                <a:gd name="T23" fmla="*/ 49 h 120"/>
                <a:gd name="T24" fmla="*/ 120 w 128"/>
                <a:gd name="T25" fmla="*/ 32 h 120"/>
                <a:gd name="T26" fmla="*/ 113 w 128"/>
                <a:gd name="T27" fmla="*/ 15 h 120"/>
                <a:gd name="T28" fmla="*/ 96 w 128"/>
                <a:gd name="T29" fmla="*/ 8 h 120"/>
                <a:gd name="T30" fmla="*/ 79 w 128"/>
                <a:gd name="T31" fmla="*/ 15 h 120"/>
                <a:gd name="T32" fmla="*/ 29 w 128"/>
                <a:gd name="T33" fmla="*/ 69 h 120"/>
                <a:gd name="T34" fmla="*/ 29 w 128"/>
                <a:gd name="T35" fmla="*/ 91 h 120"/>
                <a:gd name="T36" fmla="*/ 40 w 128"/>
                <a:gd name="T37" fmla="*/ 96 h 120"/>
                <a:gd name="T38" fmla="*/ 40 w 128"/>
                <a:gd name="T39" fmla="*/ 96 h 120"/>
                <a:gd name="T40" fmla="*/ 51 w 128"/>
                <a:gd name="T41" fmla="*/ 91 h 120"/>
                <a:gd name="T42" fmla="*/ 100 w 128"/>
                <a:gd name="T43" fmla="*/ 41 h 120"/>
                <a:gd name="T44" fmla="*/ 105 w 128"/>
                <a:gd name="T45" fmla="*/ 47 h 120"/>
                <a:gd name="T46" fmla="*/ 57 w 128"/>
                <a:gd name="T47" fmla="*/ 97 h 120"/>
                <a:gd name="T48" fmla="*/ 40 w 128"/>
                <a:gd name="T49" fmla="*/ 104 h 120"/>
                <a:gd name="T50" fmla="*/ 40 w 128"/>
                <a:gd name="T51" fmla="*/ 104 h 120"/>
                <a:gd name="T52" fmla="*/ 23 w 128"/>
                <a:gd name="T53" fmla="*/ 97 h 120"/>
                <a:gd name="T54" fmla="*/ 23 w 128"/>
                <a:gd name="T55" fmla="*/ 63 h 120"/>
                <a:gd name="T56" fmla="*/ 73 w 128"/>
                <a:gd name="T57" fmla="*/ 9 h 120"/>
                <a:gd name="T58" fmla="*/ 96 w 128"/>
                <a:gd name="T59" fmla="*/ 0 h 120"/>
                <a:gd name="T60" fmla="*/ 119 w 128"/>
                <a:gd name="T61" fmla="*/ 9 h 120"/>
                <a:gd name="T62" fmla="*/ 128 w 128"/>
                <a:gd name="T63" fmla="*/ 32 h 120"/>
                <a:gd name="T64" fmla="*/ 119 w 128"/>
                <a:gd name="T65" fmla="*/ 55 h 120"/>
                <a:gd name="T66" fmla="*/ 68 w 128"/>
                <a:gd name="T67" fmla="*/ 108 h 120"/>
                <a:gd name="T68" fmla="*/ 40 w 128"/>
                <a:gd name="T69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8" h="120">
                  <a:moveTo>
                    <a:pt x="40" y="120"/>
                  </a:moveTo>
                  <a:cubicBezTo>
                    <a:pt x="29" y="120"/>
                    <a:pt x="19" y="116"/>
                    <a:pt x="12" y="108"/>
                  </a:cubicBezTo>
                  <a:cubicBezTo>
                    <a:pt x="4" y="101"/>
                    <a:pt x="0" y="91"/>
                    <a:pt x="0" y="80"/>
                  </a:cubicBezTo>
                  <a:cubicBezTo>
                    <a:pt x="0" y="69"/>
                    <a:pt x="4" y="59"/>
                    <a:pt x="12" y="52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1" y="63"/>
                    <a:pt x="8" y="71"/>
                    <a:pt x="8" y="80"/>
                  </a:cubicBezTo>
                  <a:cubicBezTo>
                    <a:pt x="8" y="89"/>
                    <a:pt x="11" y="97"/>
                    <a:pt x="17" y="103"/>
                  </a:cubicBezTo>
                  <a:cubicBezTo>
                    <a:pt x="23" y="109"/>
                    <a:pt x="31" y="112"/>
                    <a:pt x="40" y="112"/>
                  </a:cubicBezTo>
                  <a:cubicBezTo>
                    <a:pt x="49" y="112"/>
                    <a:pt x="57" y="109"/>
                    <a:pt x="63" y="103"/>
                  </a:cubicBezTo>
                  <a:cubicBezTo>
                    <a:pt x="113" y="49"/>
                    <a:pt x="113" y="49"/>
                    <a:pt x="113" y="49"/>
                  </a:cubicBezTo>
                  <a:cubicBezTo>
                    <a:pt x="118" y="44"/>
                    <a:pt x="120" y="38"/>
                    <a:pt x="120" y="32"/>
                  </a:cubicBezTo>
                  <a:cubicBezTo>
                    <a:pt x="120" y="26"/>
                    <a:pt x="118" y="20"/>
                    <a:pt x="113" y="15"/>
                  </a:cubicBezTo>
                  <a:cubicBezTo>
                    <a:pt x="108" y="10"/>
                    <a:pt x="102" y="8"/>
                    <a:pt x="96" y="8"/>
                  </a:cubicBezTo>
                  <a:cubicBezTo>
                    <a:pt x="90" y="8"/>
                    <a:pt x="84" y="10"/>
                    <a:pt x="79" y="15"/>
                  </a:cubicBezTo>
                  <a:cubicBezTo>
                    <a:pt x="29" y="69"/>
                    <a:pt x="29" y="69"/>
                    <a:pt x="29" y="69"/>
                  </a:cubicBezTo>
                  <a:cubicBezTo>
                    <a:pt x="22" y="75"/>
                    <a:pt x="22" y="85"/>
                    <a:pt x="29" y="91"/>
                  </a:cubicBezTo>
                  <a:cubicBezTo>
                    <a:pt x="32" y="94"/>
                    <a:pt x="36" y="96"/>
                    <a:pt x="40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4" y="96"/>
                    <a:pt x="48" y="94"/>
                    <a:pt x="51" y="9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57" y="97"/>
                    <a:pt x="57" y="97"/>
                    <a:pt x="57" y="97"/>
                  </a:cubicBezTo>
                  <a:cubicBezTo>
                    <a:pt x="52" y="102"/>
                    <a:pt x="46" y="104"/>
                    <a:pt x="40" y="104"/>
                  </a:cubicBezTo>
                  <a:cubicBezTo>
                    <a:pt x="40" y="104"/>
                    <a:pt x="40" y="104"/>
                    <a:pt x="40" y="104"/>
                  </a:cubicBezTo>
                  <a:cubicBezTo>
                    <a:pt x="34" y="104"/>
                    <a:pt x="28" y="102"/>
                    <a:pt x="23" y="97"/>
                  </a:cubicBezTo>
                  <a:cubicBezTo>
                    <a:pt x="14" y="88"/>
                    <a:pt x="14" y="72"/>
                    <a:pt x="23" y="63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9" y="3"/>
                    <a:pt x="87" y="0"/>
                    <a:pt x="96" y="0"/>
                  </a:cubicBezTo>
                  <a:cubicBezTo>
                    <a:pt x="105" y="0"/>
                    <a:pt x="113" y="3"/>
                    <a:pt x="119" y="9"/>
                  </a:cubicBezTo>
                  <a:cubicBezTo>
                    <a:pt x="125" y="15"/>
                    <a:pt x="128" y="23"/>
                    <a:pt x="128" y="32"/>
                  </a:cubicBezTo>
                  <a:cubicBezTo>
                    <a:pt x="128" y="41"/>
                    <a:pt x="125" y="49"/>
                    <a:pt x="119" y="55"/>
                  </a:cubicBezTo>
                  <a:cubicBezTo>
                    <a:pt x="68" y="108"/>
                    <a:pt x="68" y="108"/>
                    <a:pt x="68" y="108"/>
                  </a:cubicBezTo>
                  <a:cubicBezTo>
                    <a:pt x="61" y="116"/>
                    <a:pt x="51" y="120"/>
                    <a:pt x="40" y="120"/>
                  </a:cubicBezTo>
                </a:path>
              </a:pathLst>
            </a:custGeom>
            <a:solidFill>
              <a:sysClr val="windowText" lastClr="000000">
                <a:lumMod val="75000"/>
                <a:lumOff val="25000"/>
              </a:sysClr>
            </a:solidFill>
            <a:ln>
              <a:noFill/>
            </a:ln>
            <a:effectLst/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1219048">
                <a:defRPr/>
              </a:pPr>
              <a:endParaRPr lang="zh-CN" altLang="en-US" kern="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16" name="矩形 15"/>
          <p:cNvSpPr/>
          <p:nvPr/>
        </p:nvSpPr>
        <p:spPr>
          <a:xfrm>
            <a:off x="1902681" y="2963616"/>
            <a:ext cx="3975930" cy="628680"/>
          </a:xfrm>
          <a:prstGeom prst="rect">
            <a:avLst/>
          </a:prstGeom>
        </p:spPr>
        <p:txBody>
          <a:bodyPr wrap="square" lIns="121901" tIns="60951" rIns="121901" bIns="60951">
            <a:spAutoFit/>
          </a:bodyPr>
          <a:lstStyle/>
          <a:p>
            <a:pPr defTabSz="914309">
              <a:lnSpc>
                <a:spcPct val="130000"/>
              </a:lnSpc>
            </a:pPr>
            <a:r>
              <a:rPr lang="zh-CN" altLang="en-US" sz="2800" b="1" kern="0" dirty="0">
                <a:solidFill>
                  <a:srgbClr val="1F1F1F"/>
                </a:solidFill>
                <a:latin typeface="微软雅黑"/>
              </a:rPr>
              <a:t>口罩识别与分类</a:t>
            </a:r>
            <a:endParaRPr lang="en-US" altLang="zh-CN" sz="2800" b="1" kern="0" dirty="0">
              <a:solidFill>
                <a:srgbClr val="1F1F1F"/>
              </a:solidFill>
              <a:latin typeface="微软雅黑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Three</a:t>
            </a:r>
          </a:p>
          <a:p>
            <a:r>
              <a:rPr lang="zh-CN" altLang="en-US" dirty="0"/>
              <a:t>功能介绍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507036B-84F7-46F5-84B5-E12B9782C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6011" y="93409"/>
            <a:ext cx="2714774" cy="2816311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DD0DCFD3-6419-4F4F-99DB-371DDFCD1092}"/>
              </a:ext>
            </a:extLst>
          </p:cNvPr>
          <p:cNvSpPr txBox="1"/>
          <p:nvPr/>
        </p:nvSpPr>
        <p:spPr>
          <a:xfrm>
            <a:off x="6450279" y="2970480"/>
            <a:ext cx="30970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95300" indent="266700" algn="ctr"/>
            <a:r>
              <a:rPr lang="zh-CN" altLang="zh-CN" sz="1800" kern="100" dirty="0">
                <a:effectLst/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「康康」设计概念图</a:t>
            </a:r>
            <a:endParaRPr lang="zh-CN" alt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FDC04CC-1DC5-4A28-B028-C8A0DD7C32A6}"/>
              </a:ext>
            </a:extLst>
          </p:cNvPr>
          <p:cNvPicPr/>
          <p:nvPr/>
        </p:nvPicPr>
        <p:blipFill>
          <a:blip r:embed="rId4"/>
          <a:srcRect l="590" t="-1811" r="17469" b="1811"/>
          <a:stretch>
            <a:fillRect/>
          </a:stretch>
        </p:blipFill>
        <p:spPr>
          <a:xfrm>
            <a:off x="6788969" y="3416324"/>
            <a:ext cx="3335020" cy="3030855"/>
          </a:xfrm>
          <a:prstGeom prst="rect">
            <a:avLst/>
          </a:prstGeom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E7E5A2D1-9A88-43AA-AE5D-AE7C5D094B2C}"/>
              </a:ext>
            </a:extLst>
          </p:cNvPr>
          <p:cNvSpPr txBox="1"/>
          <p:nvPr/>
        </p:nvSpPr>
        <p:spPr>
          <a:xfrm>
            <a:off x="7242143" y="6487912"/>
            <a:ext cx="25994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kern="100" dirty="0">
                <a:effectLst/>
                <a:ea typeface="楷体" panose="02010609060101010101" pitchFamily="49" charset="-122"/>
                <a:cs typeface="Times New Roman" panose="02020603050405020304" pitchFamily="18" charset="0"/>
              </a:rPr>
              <a:t>「康康」实物图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3995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43"/>
          <p:cNvGrpSpPr/>
          <p:nvPr/>
        </p:nvGrpSpPr>
        <p:grpSpPr>
          <a:xfrm>
            <a:off x="874383" y="2994480"/>
            <a:ext cx="603372" cy="603372"/>
            <a:chOff x="6870036" y="1859226"/>
            <a:chExt cx="575096" cy="575096"/>
          </a:xfrm>
        </p:grpSpPr>
        <p:sp>
          <p:nvSpPr>
            <p:cNvPr id="14" name="椭圆 13"/>
            <p:cNvSpPr/>
            <p:nvPr/>
          </p:nvSpPr>
          <p:spPr>
            <a:xfrm>
              <a:off x="6870036" y="1859226"/>
              <a:ext cx="575096" cy="575096"/>
            </a:xfrm>
            <a:prstGeom prst="ellipse">
              <a:avLst/>
            </a:prstGeom>
            <a:solidFill>
              <a:sysClr val="window" lastClr="FFFFFF"/>
            </a:solidFill>
            <a:ln w="19050" cap="flat" cmpd="sng" algn="ctr">
              <a:solidFill>
                <a:sysClr val="windowText" lastClr="000000">
                  <a:lumMod val="75000"/>
                  <a:lumOff val="25000"/>
                </a:sys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1219048">
                <a:defRPr/>
              </a:pPr>
              <a:endParaRPr lang="zh-CN" altLang="en-US" kern="0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5" name="Freeform 10"/>
            <p:cNvSpPr>
              <a:spLocks/>
            </p:cNvSpPr>
            <p:nvPr/>
          </p:nvSpPr>
          <p:spPr bwMode="auto">
            <a:xfrm>
              <a:off x="6991538" y="1990791"/>
              <a:ext cx="332092" cy="311967"/>
            </a:xfrm>
            <a:custGeom>
              <a:avLst/>
              <a:gdLst>
                <a:gd name="T0" fmla="*/ 40 w 128"/>
                <a:gd name="T1" fmla="*/ 120 h 120"/>
                <a:gd name="T2" fmla="*/ 12 w 128"/>
                <a:gd name="T3" fmla="*/ 108 h 120"/>
                <a:gd name="T4" fmla="*/ 0 w 128"/>
                <a:gd name="T5" fmla="*/ 80 h 120"/>
                <a:gd name="T6" fmla="*/ 12 w 128"/>
                <a:gd name="T7" fmla="*/ 52 h 120"/>
                <a:gd name="T8" fmla="*/ 58 w 128"/>
                <a:gd name="T9" fmla="*/ 2 h 120"/>
                <a:gd name="T10" fmla="*/ 64 w 128"/>
                <a:gd name="T11" fmla="*/ 8 h 120"/>
                <a:gd name="T12" fmla="*/ 17 w 128"/>
                <a:gd name="T13" fmla="*/ 57 h 120"/>
                <a:gd name="T14" fmla="*/ 8 w 128"/>
                <a:gd name="T15" fmla="*/ 80 h 120"/>
                <a:gd name="T16" fmla="*/ 17 w 128"/>
                <a:gd name="T17" fmla="*/ 103 h 120"/>
                <a:gd name="T18" fmla="*/ 40 w 128"/>
                <a:gd name="T19" fmla="*/ 112 h 120"/>
                <a:gd name="T20" fmla="*/ 63 w 128"/>
                <a:gd name="T21" fmla="*/ 103 h 120"/>
                <a:gd name="T22" fmla="*/ 113 w 128"/>
                <a:gd name="T23" fmla="*/ 49 h 120"/>
                <a:gd name="T24" fmla="*/ 120 w 128"/>
                <a:gd name="T25" fmla="*/ 32 h 120"/>
                <a:gd name="T26" fmla="*/ 113 w 128"/>
                <a:gd name="T27" fmla="*/ 15 h 120"/>
                <a:gd name="T28" fmla="*/ 96 w 128"/>
                <a:gd name="T29" fmla="*/ 8 h 120"/>
                <a:gd name="T30" fmla="*/ 79 w 128"/>
                <a:gd name="T31" fmla="*/ 15 h 120"/>
                <a:gd name="T32" fmla="*/ 29 w 128"/>
                <a:gd name="T33" fmla="*/ 69 h 120"/>
                <a:gd name="T34" fmla="*/ 29 w 128"/>
                <a:gd name="T35" fmla="*/ 91 h 120"/>
                <a:gd name="T36" fmla="*/ 40 w 128"/>
                <a:gd name="T37" fmla="*/ 96 h 120"/>
                <a:gd name="T38" fmla="*/ 40 w 128"/>
                <a:gd name="T39" fmla="*/ 96 h 120"/>
                <a:gd name="T40" fmla="*/ 51 w 128"/>
                <a:gd name="T41" fmla="*/ 91 h 120"/>
                <a:gd name="T42" fmla="*/ 100 w 128"/>
                <a:gd name="T43" fmla="*/ 41 h 120"/>
                <a:gd name="T44" fmla="*/ 105 w 128"/>
                <a:gd name="T45" fmla="*/ 47 h 120"/>
                <a:gd name="T46" fmla="*/ 57 w 128"/>
                <a:gd name="T47" fmla="*/ 97 h 120"/>
                <a:gd name="T48" fmla="*/ 40 w 128"/>
                <a:gd name="T49" fmla="*/ 104 h 120"/>
                <a:gd name="T50" fmla="*/ 40 w 128"/>
                <a:gd name="T51" fmla="*/ 104 h 120"/>
                <a:gd name="T52" fmla="*/ 23 w 128"/>
                <a:gd name="T53" fmla="*/ 97 h 120"/>
                <a:gd name="T54" fmla="*/ 23 w 128"/>
                <a:gd name="T55" fmla="*/ 63 h 120"/>
                <a:gd name="T56" fmla="*/ 73 w 128"/>
                <a:gd name="T57" fmla="*/ 9 h 120"/>
                <a:gd name="T58" fmla="*/ 96 w 128"/>
                <a:gd name="T59" fmla="*/ 0 h 120"/>
                <a:gd name="T60" fmla="*/ 119 w 128"/>
                <a:gd name="T61" fmla="*/ 9 h 120"/>
                <a:gd name="T62" fmla="*/ 128 w 128"/>
                <a:gd name="T63" fmla="*/ 32 h 120"/>
                <a:gd name="T64" fmla="*/ 119 w 128"/>
                <a:gd name="T65" fmla="*/ 55 h 120"/>
                <a:gd name="T66" fmla="*/ 68 w 128"/>
                <a:gd name="T67" fmla="*/ 108 h 120"/>
                <a:gd name="T68" fmla="*/ 40 w 128"/>
                <a:gd name="T69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8" h="120">
                  <a:moveTo>
                    <a:pt x="40" y="120"/>
                  </a:moveTo>
                  <a:cubicBezTo>
                    <a:pt x="29" y="120"/>
                    <a:pt x="19" y="116"/>
                    <a:pt x="12" y="108"/>
                  </a:cubicBezTo>
                  <a:cubicBezTo>
                    <a:pt x="4" y="101"/>
                    <a:pt x="0" y="91"/>
                    <a:pt x="0" y="80"/>
                  </a:cubicBezTo>
                  <a:cubicBezTo>
                    <a:pt x="0" y="69"/>
                    <a:pt x="4" y="59"/>
                    <a:pt x="12" y="52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1" y="63"/>
                    <a:pt x="8" y="71"/>
                    <a:pt x="8" y="80"/>
                  </a:cubicBezTo>
                  <a:cubicBezTo>
                    <a:pt x="8" y="89"/>
                    <a:pt x="11" y="97"/>
                    <a:pt x="17" y="103"/>
                  </a:cubicBezTo>
                  <a:cubicBezTo>
                    <a:pt x="23" y="109"/>
                    <a:pt x="31" y="112"/>
                    <a:pt x="40" y="112"/>
                  </a:cubicBezTo>
                  <a:cubicBezTo>
                    <a:pt x="49" y="112"/>
                    <a:pt x="57" y="109"/>
                    <a:pt x="63" y="103"/>
                  </a:cubicBezTo>
                  <a:cubicBezTo>
                    <a:pt x="113" y="49"/>
                    <a:pt x="113" y="49"/>
                    <a:pt x="113" y="49"/>
                  </a:cubicBezTo>
                  <a:cubicBezTo>
                    <a:pt x="118" y="44"/>
                    <a:pt x="120" y="38"/>
                    <a:pt x="120" y="32"/>
                  </a:cubicBezTo>
                  <a:cubicBezTo>
                    <a:pt x="120" y="26"/>
                    <a:pt x="118" y="20"/>
                    <a:pt x="113" y="15"/>
                  </a:cubicBezTo>
                  <a:cubicBezTo>
                    <a:pt x="108" y="10"/>
                    <a:pt x="102" y="8"/>
                    <a:pt x="96" y="8"/>
                  </a:cubicBezTo>
                  <a:cubicBezTo>
                    <a:pt x="90" y="8"/>
                    <a:pt x="84" y="10"/>
                    <a:pt x="79" y="15"/>
                  </a:cubicBezTo>
                  <a:cubicBezTo>
                    <a:pt x="29" y="69"/>
                    <a:pt x="29" y="69"/>
                    <a:pt x="29" y="69"/>
                  </a:cubicBezTo>
                  <a:cubicBezTo>
                    <a:pt x="22" y="75"/>
                    <a:pt x="22" y="85"/>
                    <a:pt x="29" y="91"/>
                  </a:cubicBezTo>
                  <a:cubicBezTo>
                    <a:pt x="32" y="94"/>
                    <a:pt x="36" y="96"/>
                    <a:pt x="40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4" y="96"/>
                    <a:pt x="48" y="94"/>
                    <a:pt x="51" y="9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57" y="97"/>
                    <a:pt x="57" y="97"/>
                    <a:pt x="57" y="97"/>
                  </a:cubicBezTo>
                  <a:cubicBezTo>
                    <a:pt x="52" y="102"/>
                    <a:pt x="46" y="104"/>
                    <a:pt x="40" y="104"/>
                  </a:cubicBezTo>
                  <a:cubicBezTo>
                    <a:pt x="40" y="104"/>
                    <a:pt x="40" y="104"/>
                    <a:pt x="40" y="104"/>
                  </a:cubicBezTo>
                  <a:cubicBezTo>
                    <a:pt x="34" y="104"/>
                    <a:pt x="28" y="102"/>
                    <a:pt x="23" y="97"/>
                  </a:cubicBezTo>
                  <a:cubicBezTo>
                    <a:pt x="14" y="88"/>
                    <a:pt x="14" y="72"/>
                    <a:pt x="23" y="63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9" y="3"/>
                    <a:pt x="87" y="0"/>
                    <a:pt x="96" y="0"/>
                  </a:cubicBezTo>
                  <a:cubicBezTo>
                    <a:pt x="105" y="0"/>
                    <a:pt x="113" y="3"/>
                    <a:pt x="119" y="9"/>
                  </a:cubicBezTo>
                  <a:cubicBezTo>
                    <a:pt x="125" y="15"/>
                    <a:pt x="128" y="23"/>
                    <a:pt x="128" y="32"/>
                  </a:cubicBezTo>
                  <a:cubicBezTo>
                    <a:pt x="128" y="41"/>
                    <a:pt x="125" y="49"/>
                    <a:pt x="119" y="55"/>
                  </a:cubicBezTo>
                  <a:cubicBezTo>
                    <a:pt x="68" y="108"/>
                    <a:pt x="68" y="108"/>
                    <a:pt x="68" y="108"/>
                  </a:cubicBezTo>
                  <a:cubicBezTo>
                    <a:pt x="61" y="116"/>
                    <a:pt x="51" y="120"/>
                    <a:pt x="40" y="120"/>
                  </a:cubicBezTo>
                </a:path>
              </a:pathLst>
            </a:custGeom>
            <a:solidFill>
              <a:sysClr val="windowText" lastClr="000000">
                <a:lumMod val="75000"/>
                <a:lumOff val="25000"/>
              </a:sysClr>
            </a:solidFill>
            <a:ln>
              <a:noFill/>
            </a:ln>
            <a:effectLst/>
          </p:spPr>
          <p:txBody>
            <a:bodyPr vert="horz" wrap="square" lIns="121904" tIns="60952" rIns="121904" bIns="60952" numCol="1" anchor="t" anchorCtr="0" compatLnSpc="1">
              <a:prstTxWarp prst="textNoShape">
                <a:avLst/>
              </a:prstTxWarp>
            </a:bodyPr>
            <a:lstStyle/>
            <a:p>
              <a:pPr defTabSz="1219048">
                <a:defRPr/>
              </a:pPr>
              <a:endParaRPr lang="zh-CN" altLang="en-US" kern="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16" name="矩形 15"/>
          <p:cNvSpPr/>
          <p:nvPr/>
        </p:nvSpPr>
        <p:spPr>
          <a:xfrm>
            <a:off x="1641973" y="2858667"/>
            <a:ext cx="3975930" cy="968837"/>
          </a:xfrm>
          <a:prstGeom prst="rect">
            <a:avLst/>
          </a:prstGeom>
        </p:spPr>
        <p:txBody>
          <a:bodyPr wrap="square" lIns="121901" tIns="60951" rIns="121901" bIns="60951">
            <a:spAutoFit/>
          </a:bodyPr>
          <a:lstStyle/>
          <a:p>
            <a:pPr defTabSz="914309">
              <a:lnSpc>
                <a:spcPct val="130000"/>
              </a:lnSpc>
            </a:pPr>
            <a:r>
              <a:rPr lang="zh-CN" altLang="en-US" sz="2800" b="1" kern="0" dirty="0">
                <a:solidFill>
                  <a:srgbClr val="1F1F1F"/>
                </a:solidFill>
                <a:latin typeface="微软雅黑"/>
              </a:rPr>
              <a:t>后台数据监控</a:t>
            </a:r>
            <a:endParaRPr lang="en-US" altLang="zh-CN" sz="2800" b="1" kern="0" dirty="0">
              <a:solidFill>
                <a:srgbClr val="1F1F1F"/>
              </a:solidFill>
              <a:latin typeface="微软雅黑"/>
            </a:endParaRPr>
          </a:p>
          <a:p>
            <a:pPr defTabSz="914309">
              <a:lnSpc>
                <a:spcPct val="130000"/>
              </a:lnSpc>
            </a:pPr>
            <a:endParaRPr lang="en-US" altLang="zh-CN" sz="1600" kern="0" dirty="0">
              <a:solidFill>
                <a:srgbClr val="1F1F1F"/>
              </a:solidFill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Three</a:t>
            </a:r>
          </a:p>
          <a:p>
            <a:r>
              <a:rPr lang="zh-CN" altLang="en-US" dirty="0"/>
              <a:t>功能介绍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2FACAFA-9CBA-4EF3-AF2D-618B15DD478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09815" y="555506"/>
            <a:ext cx="5946140" cy="274066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4F14C6A2-89F6-4702-BB84-00588D53CDC4}"/>
              </a:ext>
            </a:extLst>
          </p:cNvPr>
          <p:cNvSpPr txBox="1"/>
          <p:nvPr/>
        </p:nvSpPr>
        <p:spPr>
          <a:xfrm>
            <a:off x="5712365" y="3377169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6700" indent="266700" algn="ctr"/>
            <a:r>
              <a:rPr lang="zh-CN" altLang="zh-CN" sz="1800" kern="100" dirty="0">
                <a:effectLst/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提供网站可视化每个垃圾桶口罩收集情况</a:t>
            </a:r>
            <a:endParaRPr lang="zh-CN" alt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 descr="IMG_D0F5CB0175F4-1">
            <a:extLst>
              <a:ext uri="{FF2B5EF4-FFF2-40B4-BE49-F238E27FC236}">
                <a16:creationId xmlns:a16="http://schemas.microsoft.com/office/drawing/2014/main" id="{F733F286-AC7D-4B52-BB5B-D61DFC99849C}"/>
              </a:ext>
            </a:extLst>
          </p:cNvPr>
          <p:cNvPicPr/>
          <p:nvPr/>
        </p:nvPicPr>
        <p:blipFill rotWithShape="1">
          <a:blip r:embed="rId4"/>
          <a:srcRect b="58837"/>
          <a:stretch/>
        </p:blipFill>
        <p:spPr>
          <a:xfrm>
            <a:off x="7689305" y="3827504"/>
            <a:ext cx="2895600" cy="2579900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8A4916FF-A506-4921-AA17-186BF56F3EDE}"/>
              </a:ext>
            </a:extLst>
          </p:cNvPr>
          <p:cNvSpPr txBox="1"/>
          <p:nvPr/>
        </p:nvSpPr>
        <p:spPr>
          <a:xfrm>
            <a:off x="7609789" y="6384680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kern="100" dirty="0">
                <a:effectLst/>
                <a:ea typeface="楷体" panose="02010609060101010101" pitchFamily="49" charset="-122"/>
                <a:cs typeface="Times New Roman" panose="02020603050405020304" pitchFamily="18" charset="0"/>
              </a:rPr>
              <a:t>提示负责环卫工人及时清理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61228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Two</a:t>
            </a:r>
          </a:p>
          <a:p>
            <a:r>
              <a:rPr lang="zh-CN" altLang="en-US" dirty="0"/>
              <a:t>产品适用场景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FFFB6F2-BC00-49B5-8CFF-F00C3E79067E}"/>
              </a:ext>
            </a:extLst>
          </p:cNvPr>
          <p:cNvSpPr txBox="1"/>
          <p:nvPr/>
        </p:nvSpPr>
        <p:spPr>
          <a:xfrm>
            <a:off x="511405" y="2912957"/>
            <a:ext cx="396632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zh-CN" sz="2000" kern="100" dirty="0">
                <a:effectLst/>
                <a:latin typeface="+mn-ea"/>
                <a:cs typeface="Times New Roman" panose="02020603050405020304" pitchFamily="18" charset="0"/>
              </a:rPr>
              <a:t>「康康」主要面向的是密闭的公共场合，</a:t>
            </a:r>
            <a:endParaRPr lang="en-US" altLang="zh-CN" sz="20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kern="100" dirty="0">
                <a:latin typeface="+mn-ea"/>
                <a:cs typeface="Times New Roman" panose="02020603050405020304" pitchFamily="18" charset="0"/>
              </a:rPr>
              <a:t>包括：大型</a:t>
            </a:r>
            <a:r>
              <a:rPr lang="zh-CN" altLang="zh-CN" sz="2000" kern="100" dirty="0">
                <a:effectLst/>
                <a:latin typeface="+mn-ea"/>
                <a:cs typeface="Times New Roman" panose="02020603050405020304" pitchFamily="18" charset="0"/>
              </a:rPr>
              <a:t>商场、</a:t>
            </a:r>
            <a:r>
              <a:rPr lang="zh-CN" altLang="en-US" sz="2000" kern="100" dirty="0">
                <a:effectLst/>
                <a:latin typeface="+mn-ea"/>
                <a:cs typeface="Times New Roman" panose="02020603050405020304" pitchFamily="18" charset="0"/>
              </a:rPr>
              <a:t>公司、</a:t>
            </a:r>
            <a:r>
              <a:rPr lang="zh-CN" altLang="zh-CN" sz="2000" kern="100" dirty="0">
                <a:effectLst/>
                <a:latin typeface="+mn-ea"/>
                <a:cs typeface="Times New Roman" panose="02020603050405020304" pitchFamily="18" charset="0"/>
              </a:rPr>
              <a:t>地铁站、学校的教室</a:t>
            </a:r>
            <a:endParaRPr lang="zh-CN" altLang="en-US" sz="2000" dirty="0">
              <a:latin typeface="+mn-ea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7C6FDAA8-7D90-4DD7-A0E7-4F98EA6DA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5991" y="1786904"/>
            <a:ext cx="6749642" cy="3943526"/>
          </a:xfrm>
          <a:prstGeom prst="rect">
            <a:avLst/>
          </a:prstGeom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id="{C307402F-2E20-4CD9-8D44-A1082270E7B1}"/>
              </a:ext>
            </a:extLst>
          </p:cNvPr>
          <p:cNvSpPr txBox="1"/>
          <p:nvPr/>
        </p:nvSpPr>
        <p:spPr>
          <a:xfrm>
            <a:off x="6885495" y="5900655"/>
            <a:ext cx="36913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kern="100" dirty="0">
                <a:effectLst/>
                <a:ea typeface="楷体" panose="02010609060101010101" pitchFamily="49" charset="-122"/>
                <a:cs typeface="Times New Roman" panose="02020603050405020304" pitchFamily="18" charset="0"/>
              </a:rPr>
              <a:t>在校学生在学校更换口罩数目统计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7071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003837" y="1334155"/>
            <a:ext cx="2491864" cy="4823696"/>
            <a:chOff x="1003837" y="1334155"/>
            <a:chExt cx="2491864" cy="4823696"/>
          </a:xfrm>
        </p:grpSpPr>
        <p:sp>
          <p:nvSpPr>
            <p:cNvPr id="79" name="矩形 78"/>
            <p:cNvSpPr/>
            <p:nvPr/>
          </p:nvSpPr>
          <p:spPr>
            <a:xfrm>
              <a:off x="1003837" y="1334155"/>
              <a:ext cx="2491864" cy="48236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09"/>
              <a:endParaRPr lang="zh-CN" altLang="en-US" sz="3200" kern="0">
                <a:solidFill>
                  <a:schemeClr val="bg1"/>
                </a:solidFill>
              </a:endParaRPr>
            </a:p>
          </p:txBody>
        </p:sp>
        <p:sp>
          <p:nvSpPr>
            <p:cNvPr id="87" name="矩形 86"/>
            <p:cNvSpPr/>
            <p:nvPr/>
          </p:nvSpPr>
          <p:spPr>
            <a:xfrm>
              <a:off x="1064395" y="3084765"/>
              <a:ext cx="2393046" cy="21767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309">
                <a:lnSpc>
                  <a:spcPct val="200000"/>
                </a:lnSpc>
              </a:pPr>
              <a:r>
                <a:rPr lang="zh-CN" altLang="en-US" b="1" kern="0" dirty="0">
                  <a:solidFill>
                    <a:schemeClr val="bg1"/>
                  </a:solidFill>
                </a:rPr>
                <a:t>操作方便，交互自然</a:t>
              </a:r>
              <a:endParaRPr lang="en-US" altLang="zh-CN" b="1" kern="0" dirty="0">
                <a:solidFill>
                  <a:schemeClr val="bg1"/>
                </a:solidFill>
              </a:endParaRPr>
            </a:p>
            <a:p>
              <a:pPr algn="ctr" defTabSz="914309">
                <a:lnSpc>
                  <a:spcPct val="200000"/>
                </a:lnSpc>
              </a:pPr>
              <a:endParaRPr lang="en-US" altLang="zh-CN" sz="667" b="1" kern="0" dirty="0">
                <a:solidFill>
                  <a:schemeClr val="bg1"/>
                </a:solidFill>
              </a:endParaRPr>
            </a:p>
            <a:p>
              <a:pPr algn="ctr" defTabSz="914309">
                <a:lnSpc>
                  <a:spcPct val="200000"/>
                </a:lnSpc>
              </a:pPr>
              <a:endParaRPr lang="en-US" altLang="zh-CN" sz="667" b="1" kern="0" dirty="0">
                <a:solidFill>
                  <a:schemeClr val="bg1"/>
                </a:solidFill>
              </a:endParaRPr>
            </a:p>
            <a:p>
              <a:pPr defTabSz="914309">
                <a:lnSpc>
                  <a:spcPct val="200000"/>
                </a:lnSpc>
              </a:pPr>
              <a:endParaRPr lang="en-US" altLang="zh-CN" sz="667" b="1" kern="0" dirty="0">
                <a:solidFill>
                  <a:schemeClr val="bg1"/>
                </a:solidFill>
              </a:endParaRPr>
            </a:p>
            <a:p>
              <a:pPr algn="ctr" defTabSz="914309">
                <a:lnSpc>
                  <a:spcPct val="200000"/>
                </a:lnSpc>
              </a:pPr>
              <a:endParaRPr lang="en-US" altLang="zh-CN" sz="667" b="1" kern="0" dirty="0">
                <a:solidFill>
                  <a:schemeClr val="bg1"/>
                </a:solidFill>
              </a:endParaRPr>
            </a:p>
            <a:p>
              <a:pPr algn="ctr" defTabSz="914309">
                <a:lnSpc>
                  <a:spcPct val="200000"/>
                </a:lnSpc>
              </a:pPr>
              <a:endParaRPr lang="en-US" altLang="zh-CN" sz="667" b="1" kern="0" dirty="0">
                <a:solidFill>
                  <a:schemeClr val="bg1"/>
                </a:solidFill>
              </a:endParaRPr>
            </a:p>
            <a:p>
              <a:pPr algn="ctr" defTabSz="914309">
                <a:lnSpc>
                  <a:spcPct val="200000"/>
                </a:lnSpc>
              </a:pPr>
              <a:endParaRPr lang="en-US" altLang="zh-CN" sz="1867" b="1" kern="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554290" y="1334154"/>
            <a:ext cx="2491864" cy="4823696"/>
            <a:chOff x="3554290" y="1334154"/>
            <a:chExt cx="2491864" cy="4823696"/>
          </a:xfrm>
        </p:grpSpPr>
        <p:sp>
          <p:nvSpPr>
            <p:cNvPr id="80" name="矩形 79"/>
            <p:cNvSpPr/>
            <p:nvPr/>
          </p:nvSpPr>
          <p:spPr>
            <a:xfrm>
              <a:off x="3554290" y="1334154"/>
              <a:ext cx="2491864" cy="48236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09"/>
              <a:endParaRPr lang="zh-CN" altLang="en-US" sz="3200" kern="0">
                <a:solidFill>
                  <a:schemeClr val="bg1"/>
                </a:solidFill>
              </a:endParaRPr>
            </a:p>
          </p:txBody>
        </p:sp>
        <p:sp>
          <p:nvSpPr>
            <p:cNvPr id="88" name="矩形 87"/>
            <p:cNvSpPr/>
            <p:nvPr/>
          </p:nvSpPr>
          <p:spPr>
            <a:xfrm>
              <a:off x="3614583" y="3109727"/>
              <a:ext cx="2414767" cy="8720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309">
                <a:lnSpc>
                  <a:spcPct val="200000"/>
                </a:lnSpc>
              </a:pPr>
              <a:r>
                <a:rPr lang="zh-CN" altLang="en-US" sz="1867" b="1" kern="0" dirty="0">
                  <a:solidFill>
                    <a:schemeClr val="bg1"/>
                  </a:solidFill>
                </a:rPr>
                <a:t>无需语音，操作轻松</a:t>
              </a:r>
              <a:endParaRPr lang="en-US" altLang="zh-CN" sz="667" b="1" kern="0" dirty="0">
                <a:solidFill>
                  <a:schemeClr val="bg1"/>
                </a:solidFill>
              </a:endParaRPr>
            </a:p>
            <a:p>
              <a:pPr lvl="0" algn="just"/>
              <a:endParaRPr lang="en-US" altLang="zh-CN" sz="1333" kern="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082445" y="1334152"/>
            <a:ext cx="2491864" cy="4823696"/>
            <a:chOff x="6082445" y="1334152"/>
            <a:chExt cx="2491864" cy="4823696"/>
          </a:xfrm>
        </p:grpSpPr>
        <p:sp>
          <p:nvSpPr>
            <p:cNvPr id="81" name="矩形 80"/>
            <p:cNvSpPr/>
            <p:nvPr/>
          </p:nvSpPr>
          <p:spPr>
            <a:xfrm>
              <a:off x="6082445" y="1334152"/>
              <a:ext cx="2491864" cy="48236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09"/>
              <a:endParaRPr lang="zh-CN" altLang="en-US" sz="3200" kern="0">
                <a:solidFill>
                  <a:schemeClr val="bg1"/>
                </a:solidFill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6164810" y="3353025"/>
              <a:ext cx="2265092" cy="11922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309"/>
              <a:r>
                <a:rPr lang="zh-CN" altLang="en-US" sz="1867" b="1" kern="0" dirty="0">
                  <a:solidFill>
                    <a:schemeClr val="bg1"/>
                  </a:solidFill>
                </a:rPr>
                <a:t>严格分隔口罩类和非口罩类</a:t>
              </a:r>
              <a:endParaRPr lang="en-US" altLang="zh-CN" sz="1867" b="1" kern="0" dirty="0">
                <a:solidFill>
                  <a:schemeClr val="bg1"/>
                </a:solidFill>
              </a:endParaRPr>
            </a:p>
            <a:p>
              <a:pPr algn="ctr" defTabSz="914309"/>
              <a:endParaRPr lang="en-US" altLang="zh-CN" sz="1867" b="1" kern="0" dirty="0">
                <a:solidFill>
                  <a:schemeClr val="bg1"/>
                </a:solidFill>
              </a:endParaRPr>
            </a:p>
            <a:p>
              <a:pPr algn="ctr" defTabSz="914309">
                <a:lnSpc>
                  <a:spcPct val="130000"/>
                </a:lnSpc>
              </a:pPr>
              <a:endParaRPr lang="en-US" altLang="zh-CN" sz="1333" kern="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8632897" y="1334151"/>
            <a:ext cx="2491864" cy="4823696"/>
            <a:chOff x="8632897" y="1334151"/>
            <a:chExt cx="2491864" cy="4823696"/>
          </a:xfrm>
        </p:grpSpPr>
        <p:sp>
          <p:nvSpPr>
            <p:cNvPr id="82" name="矩形 81"/>
            <p:cNvSpPr/>
            <p:nvPr/>
          </p:nvSpPr>
          <p:spPr>
            <a:xfrm>
              <a:off x="8632897" y="1334151"/>
              <a:ext cx="2491864" cy="48236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09"/>
              <a:endParaRPr lang="zh-CN" altLang="en-US" sz="3200" kern="0" dirty="0">
                <a:solidFill>
                  <a:schemeClr val="bg1"/>
                </a:solidFill>
              </a:endParaRPr>
            </a:p>
          </p:txBody>
        </p:sp>
        <p:sp>
          <p:nvSpPr>
            <p:cNvPr id="90" name="矩形 89"/>
            <p:cNvSpPr/>
            <p:nvPr/>
          </p:nvSpPr>
          <p:spPr>
            <a:xfrm>
              <a:off x="8716254" y="3266025"/>
              <a:ext cx="2265092" cy="6669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309"/>
              <a:r>
                <a:rPr lang="zh-CN" altLang="en-US" sz="1867" b="1" kern="0" dirty="0">
                  <a:solidFill>
                    <a:schemeClr val="bg1"/>
                  </a:solidFill>
                </a:rPr>
                <a:t>为防疫部门、环卫部门提供大数据</a:t>
              </a:r>
              <a:endParaRPr lang="en-US" altLang="zh-CN" sz="1867" b="1" kern="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91" name="直接连接符 16"/>
          <p:cNvCxnSpPr>
            <a:cxnSpLocks/>
          </p:cNvCxnSpPr>
          <p:nvPr/>
        </p:nvCxnSpPr>
        <p:spPr>
          <a:xfrm>
            <a:off x="798937" y="3084765"/>
            <a:ext cx="1046082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Two </a:t>
            </a:r>
          </a:p>
          <a:p>
            <a:r>
              <a:rPr lang="zh-CN" altLang="en-US" dirty="0"/>
              <a:t>产品特色与创新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985114" y="1874702"/>
            <a:ext cx="5293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</a:rPr>
              <a:t>1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535566" y="1874702"/>
            <a:ext cx="5293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</a:rPr>
              <a:t>2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063721" y="1874702"/>
            <a:ext cx="5293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</a:rPr>
              <a:t>3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9584144" y="1874702"/>
            <a:ext cx="5293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</a:rPr>
              <a:t>4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436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4122166" y="2696149"/>
            <a:ext cx="6262103" cy="750888"/>
          </a:xfrm>
        </p:spPr>
        <p:txBody>
          <a:bodyPr/>
          <a:lstStyle/>
          <a:p>
            <a:r>
              <a:rPr kumimoji="1" lang="zh-CN" altLang="en-US" kern="0" dirty="0">
                <a:solidFill>
                  <a:schemeClr val="bg1">
                    <a:lumMod val="95000"/>
                  </a:schemeClr>
                </a:solidFill>
              </a:rPr>
              <a:t>功能设计与实现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28610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Three</a:t>
            </a:r>
          </a:p>
          <a:p>
            <a:r>
              <a:rPr lang="zh-CN" altLang="en-US" dirty="0"/>
              <a:t>功能实现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D953BF9-242A-4839-988F-C15638D2FDF2}"/>
              </a:ext>
            </a:extLst>
          </p:cNvPr>
          <p:cNvSpPr txBox="1"/>
          <p:nvPr/>
        </p:nvSpPr>
        <p:spPr>
          <a:xfrm>
            <a:off x="445404" y="1524017"/>
            <a:ext cx="692995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l">
              <a:buFont typeface="+mj-lt"/>
              <a:buAutoNum type="arabicPeriod"/>
            </a:pPr>
            <a:r>
              <a:rPr lang="zh-CN" altLang="en-US" sz="2000" b="1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感应开盖功能设计</a:t>
            </a:r>
            <a:endParaRPr lang="en-US" altLang="zh-CN" sz="2000" b="1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0" algn="l"/>
            <a:endParaRPr lang="en-US" altLang="zh-CN" sz="2000" kern="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0"/>
            <a:r>
              <a:rPr lang="zh-CN" altLang="en-US" sz="20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  利用</a:t>
            </a:r>
            <a:r>
              <a:rPr lang="en-US" altLang="zh-CN" sz="20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HC-SR04</a:t>
            </a:r>
            <a:r>
              <a:rPr lang="zh-CN" altLang="en-US" sz="20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超声波传感器，舵机以及</a:t>
            </a:r>
            <a:r>
              <a:rPr lang="en-US" altLang="zh-CN" sz="2000" kern="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arduino</a:t>
            </a:r>
            <a:r>
              <a:rPr lang="zh-CN" altLang="en-US" sz="20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的组合，   </a:t>
            </a:r>
            <a:r>
              <a:rPr lang="en-US" altLang="zh-CN" sz="2000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en-US" sz="20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可以实现一定距离内垃圾桶盖的自动打开与关闭</a:t>
            </a:r>
            <a:endParaRPr lang="zh-CN" alt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676AAD1-C4CC-443A-A472-DC2E75FE2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39" y="2989838"/>
            <a:ext cx="5063283" cy="3043823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D2729E35-D104-44C0-BCDC-524A3B49BD28}"/>
              </a:ext>
            </a:extLst>
          </p:cNvPr>
          <p:cNvSpPr txBox="1"/>
          <p:nvPr/>
        </p:nvSpPr>
        <p:spPr>
          <a:xfrm>
            <a:off x="1487478" y="6238753"/>
            <a:ext cx="33912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kern="100" dirty="0" err="1">
                <a:effectLst/>
                <a:latin typeface="楷体" panose="02010609060101010101" pitchFamily="49" charset="-122"/>
                <a:cs typeface="Times New Roman" panose="02020603050405020304" pitchFamily="18" charset="0"/>
              </a:rPr>
              <a:t>arduino</a:t>
            </a:r>
            <a:r>
              <a:rPr lang="zh-CN" altLang="zh-CN" sz="1800" kern="100" dirty="0">
                <a:effectLst/>
                <a:ea typeface="楷体" panose="02010609060101010101" pitchFamily="49" charset="-122"/>
                <a:cs typeface="Times New Roman" panose="02020603050405020304" pitchFamily="18" charset="0"/>
              </a:rPr>
              <a:t>连接超声波测距离模块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DACD471-4FCD-407D-A33A-088C441777A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177702" y="3011105"/>
            <a:ext cx="5059045" cy="2955925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75610FE5-448E-4AB7-BFE5-4E5E6121EB4B}"/>
              </a:ext>
            </a:extLst>
          </p:cNvPr>
          <p:cNvSpPr txBox="1"/>
          <p:nvPr/>
        </p:nvSpPr>
        <p:spPr>
          <a:xfrm>
            <a:off x="5225991" y="6238753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95300" indent="266700" algn="ctr"/>
            <a:r>
              <a:rPr lang="zh-CN" altLang="zh-CN" sz="1800" kern="100" dirty="0">
                <a:effectLst/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「康康」垃圾桶盖开合角度和开合距离之间的关系</a:t>
            </a:r>
            <a:endParaRPr lang="zh-CN" alt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5926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Three</a:t>
            </a:r>
          </a:p>
          <a:p>
            <a:r>
              <a:rPr lang="zh-CN" altLang="en-US" dirty="0"/>
              <a:t>功能实现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D953BF9-242A-4839-988F-C15638D2FDF2}"/>
              </a:ext>
            </a:extLst>
          </p:cNvPr>
          <p:cNvSpPr txBox="1"/>
          <p:nvPr/>
        </p:nvSpPr>
        <p:spPr>
          <a:xfrm>
            <a:off x="445405" y="1825674"/>
            <a:ext cx="609442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/>
            <a:r>
              <a:rPr lang="en-US" altLang="zh-CN" sz="2000" b="1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2.  </a:t>
            </a:r>
            <a:r>
              <a:rPr lang="zh-CN" altLang="en-US" sz="2000" b="1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口罩的自动识别功能</a:t>
            </a:r>
            <a:endParaRPr lang="en-US" altLang="zh-CN" sz="2000" b="1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zh-CN" sz="2000" kern="100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使用</a:t>
            </a:r>
            <a:r>
              <a:rPr lang="en-US" altLang="zh-CN" sz="2000" kern="100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Raspberry Pi Camera Module</a:t>
            </a:r>
            <a:r>
              <a:rPr lang="zh-CN" altLang="zh-CN" sz="2000" kern="100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拍摄图片</a:t>
            </a:r>
            <a:endParaRPr lang="en-US" altLang="zh-CN" sz="2000" kern="100" dirty="0">
              <a:solidFill>
                <a:srgbClr val="333333"/>
              </a:solidFill>
              <a:effectLst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zh-CN" sz="2000" kern="100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图片数据通过</a:t>
            </a:r>
            <a:r>
              <a:rPr lang="en-US" altLang="zh-CN" sz="2000" kern="100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RESTful API</a:t>
            </a:r>
            <a:r>
              <a:rPr lang="zh-CN" altLang="zh-CN" sz="2000" kern="100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传输</a:t>
            </a:r>
            <a:r>
              <a:rPr lang="en-US" altLang="zh-CN" sz="2000" kern="100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bs64</a:t>
            </a:r>
            <a:r>
              <a:rPr lang="zh-CN" altLang="zh-CN" sz="2000" kern="100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格式给服务端，服务端调用预训练模型进行识别，并将识别结果以</a:t>
            </a:r>
            <a:r>
              <a:rPr lang="en-US" altLang="zh-CN" sz="2000" kern="100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json</a:t>
            </a:r>
            <a:r>
              <a:rPr lang="zh-CN" altLang="zh-CN" sz="2000" kern="100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格式返回。如果识别为口罩，则发送</a:t>
            </a:r>
            <a:r>
              <a:rPr lang="en-US" altLang="zh-CN" sz="2000" kern="100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"mask"</a:t>
            </a:r>
            <a:r>
              <a:rPr lang="zh-CN" altLang="zh-CN" sz="2000" kern="100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信号给</a:t>
            </a:r>
            <a:r>
              <a:rPr lang="en-US" altLang="zh-CN" sz="2000" kern="100" dirty="0" err="1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arduino</a:t>
            </a:r>
            <a:r>
              <a:rPr lang="zh-CN" altLang="en-US" sz="2000" kern="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     </a:t>
            </a:r>
            <a:endParaRPr lang="en-US" altLang="zh-CN" sz="2000" kern="0" dirty="0">
              <a:effectLst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000" kern="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zh-CN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  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5EDD5B6-F3E3-4A7F-8914-56E5E86D7C2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124552" y="1645542"/>
            <a:ext cx="4371975" cy="340042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1EF45E67-4577-4AF0-85C9-80E3A2DE8546}"/>
              </a:ext>
            </a:extLst>
          </p:cNvPr>
          <p:cNvSpPr txBox="1"/>
          <p:nvPr/>
        </p:nvSpPr>
        <p:spPr>
          <a:xfrm>
            <a:off x="8071701" y="5348867"/>
            <a:ext cx="28445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kern="100" dirty="0">
                <a:effectLst/>
                <a:latin typeface="楷体" panose="02010609060101010101" pitchFamily="49" charset="-122"/>
                <a:cs typeface="Times New Roman" panose="02020603050405020304" pitchFamily="18" charset="0"/>
              </a:rPr>
              <a:t>Raspberry Pi</a:t>
            </a:r>
            <a:r>
              <a:rPr lang="zh-CN" altLang="zh-CN" sz="1800" kern="100" dirty="0">
                <a:effectLst/>
                <a:ea typeface="楷体" panose="02010609060101010101" pitchFamily="49" charset="-122"/>
                <a:cs typeface="Times New Roman" panose="02020603050405020304" pitchFamily="18" charset="0"/>
              </a:rPr>
              <a:t>连接摄像头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922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Three</a:t>
            </a:r>
          </a:p>
          <a:p>
            <a:r>
              <a:rPr lang="zh-CN" altLang="en-US" dirty="0"/>
              <a:t>功能实现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D953BF9-242A-4839-988F-C15638D2FDF2}"/>
              </a:ext>
            </a:extLst>
          </p:cNvPr>
          <p:cNvSpPr txBox="1"/>
          <p:nvPr/>
        </p:nvSpPr>
        <p:spPr>
          <a:xfrm>
            <a:off x="445405" y="1512332"/>
            <a:ext cx="6094428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l">
              <a:buAutoNum type="arabicPeriod" startAt="3"/>
            </a:pPr>
            <a:r>
              <a:rPr lang="zh-CN" altLang="en-US" sz="2000" b="1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口罩的自动投放功能</a:t>
            </a:r>
            <a:endParaRPr lang="en-US" altLang="zh-CN" sz="2000" b="1" kern="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 sz="2000" kern="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利用</a:t>
            </a:r>
            <a:r>
              <a:rPr lang="en-US" altLang="zh-CN" sz="2000" kern="0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arduino</a:t>
            </a:r>
            <a:r>
              <a:rPr lang="zh-CN" altLang="en-US" sz="2000" kern="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与舵机的组合实现对垃圾的自动投放</a:t>
            </a:r>
            <a:endParaRPr lang="en-US" altLang="zh-CN" sz="2000" kern="0" dirty="0">
              <a:effectLst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 sz="2000" kern="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根据服务器端传回的识别结果，对垃圾进行相应的投放</a:t>
            </a:r>
            <a:endParaRPr lang="en-US" altLang="zh-CN" sz="2000" kern="0" dirty="0">
              <a:effectLst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0" algn="l"/>
            <a:endParaRPr lang="en-US" altLang="zh-CN" sz="1800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0"/>
            <a:r>
              <a:rPr lang="en-US" altLang="zh-CN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  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A6DDC10-9D57-4E4C-BC39-FC33718A60E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996932" y="3567447"/>
            <a:ext cx="5274310" cy="251333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BCD8A21-23B8-4217-A325-6D6D3C472E50}"/>
              </a:ext>
            </a:extLst>
          </p:cNvPr>
          <p:cNvSpPr txBox="1"/>
          <p:nvPr/>
        </p:nvSpPr>
        <p:spPr>
          <a:xfrm>
            <a:off x="2355923" y="6178970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95300" indent="266700" algn="ctr"/>
            <a:r>
              <a:rPr lang="zh-CN" altLang="zh-CN" sz="1800" kern="100" dirty="0">
                <a:effectLst/>
                <a:latin typeface="Calibri" panose="020F0502020204030204" pitchFamily="34" charset="0"/>
                <a:ea typeface="楷体" panose="02010609060101010101" pitchFamily="49" charset="-122"/>
                <a:cs typeface="Times New Roman" panose="02020603050405020304" pitchFamily="18" charset="0"/>
              </a:rPr>
              <a:t>「康康」自动倾倒装置概念图</a:t>
            </a:r>
            <a:endParaRPr lang="zh-CN" alt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575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占位符 24"/>
          <p:cNvSpPr>
            <a:spLocks noGrp="1"/>
          </p:cNvSpPr>
          <p:nvPr>
            <p:ph type="body" sz="quarter" idx="10"/>
          </p:nvPr>
        </p:nvSpPr>
        <p:spPr>
          <a:xfrm>
            <a:off x="1415234" y="605220"/>
            <a:ext cx="2911374" cy="748988"/>
          </a:xfrm>
        </p:spPr>
        <p:txBody>
          <a:bodyPr/>
          <a:lstStyle/>
          <a:p>
            <a:r>
              <a:rPr lang="en-US" altLang="zh-CN" kern="0" dirty="0">
                <a:solidFill>
                  <a:srgbClr val="1F1F1F"/>
                </a:solidFill>
              </a:rPr>
              <a:t>CONTENTS</a:t>
            </a:r>
            <a:endParaRPr lang="zh-CN" altLang="en-US" kern="0" dirty="0">
              <a:solidFill>
                <a:srgbClr val="1F1F1F"/>
              </a:solidFill>
            </a:endParaRPr>
          </a:p>
        </p:txBody>
      </p:sp>
      <p:sp>
        <p:nvSpPr>
          <p:cNvPr id="26" name="文本占位符 25"/>
          <p:cNvSpPr>
            <a:spLocks noGrp="1"/>
          </p:cNvSpPr>
          <p:nvPr>
            <p:ph type="body" sz="quarter" idx="11"/>
          </p:nvPr>
        </p:nvSpPr>
        <p:spPr>
          <a:xfrm>
            <a:off x="1415234" y="2204703"/>
            <a:ext cx="4146580" cy="584775"/>
          </a:xfrm>
        </p:spPr>
        <p:txBody>
          <a:bodyPr/>
          <a:lstStyle/>
          <a:p>
            <a:r>
              <a:rPr lang="en-US" altLang="zh-CN" kern="0" dirty="0">
                <a:solidFill>
                  <a:srgbClr val="1F1F1F"/>
                </a:solidFill>
              </a:rPr>
              <a:t>ONE  </a:t>
            </a:r>
            <a:r>
              <a:rPr lang="zh-CN" altLang="en-US" kern="0" dirty="0">
                <a:solidFill>
                  <a:srgbClr val="1F1F1F"/>
                </a:solidFill>
              </a:rPr>
              <a:t>背景与需求分析</a:t>
            </a:r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3"/>
          </p:nvPr>
        </p:nvSpPr>
        <p:spPr>
          <a:xfrm>
            <a:off x="6096000" y="2222551"/>
            <a:ext cx="4390342" cy="584775"/>
          </a:xfrm>
        </p:spPr>
        <p:txBody>
          <a:bodyPr/>
          <a:lstStyle/>
          <a:p>
            <a:r>
              <a:rPr lang="en-US" altLang="zh-CN" kern="0" dirty="0">
                <a:solidFill>
                  <a:srgbClr val="1F1F1F"/>
                </a:solidFill>
              </a:rPr>
              <a:t>THREE  </a:t>
            </a:r>
            <a:r>
              <a:rPr lang="zh-CN" altLang="en-US" kern="0" dirty="0">
                <a:solidFill>
                  <a:srgbClr val="1F1F1F"/>
                </a:solidFill>
              </a:rPr>
              <a:t>功能设计与实现</a:t>
            </a:r>
          </a:p>
        </p:txBody>
      </p:sp>
      <p:sp>
        <p:nvSpPr>
          <p:cNvPr id="30" name="文本占位符 29"/>
          <p:cNvSpPr>
            <a:spLocks noGrp="1"/>
          </p:cNvSpPr>
          <p:nvPr>
            <p:ph type="body" sz="quarter" idx="15"/>
          </p:nvPr>
        </p:nvSpPr>
        <p:spPr>
          <a:xfrm>
            <a:off x="1415234" y="4701876"/>
            <a:ext cx="4146580" cy="584775"/>
          </a:xfrm>
        </p:spPr>
        <p:txBody>
          <a:bodyPr/>
          <a:lstStyle/>
          <a:p>
            <a:r>
              <a:rPr lang="en-US" altLang="zh-CN" kern="0" dirty="0">
                <a:solidFill>
                  <a:srgbClr val="1F1F1F"/>
                </a:solidFill>
              </a:rPr>
              <a:t>TWO  </a:t>
            </a:r>
            <a:r>
              <a:rPr lang="zh-CN" altLang="en-US" kern="0" dirty="0">
                <a:solidFill>
                  <a:srgbClr val="1F1F1F"/>
                </a:solidFill>
              </a:rPr>
              <a:t>产品介绍</a:t>
            </a:r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7"/>
          </p:nvPr>
        </p:nvSpPr>
        <p:spPr>
          <a:xfrm>
            <a:off x="6096000" y="4685826"/>
            <a:ext cx="4390342" cy="584775"/>
          </a:xfrm>
        </p:spPr>
        <p:txBody>
          <a:bodyPr/>
          <a:lstStyle/>
          <a:p>
            <a:r>
              <a:rPr lang="en-US" altLang="zh-CN" kern="0" dirty="0">
                <a:solidFill>
                  <a:srgbClr val="1F1F1F"/>
                </a:solidFill>
              </a:rPr>
              <a:t>FOUR</a:t>
            </a:r>
            <a:r>
              <a:rPr lang="zh-CN" altLang="en-US" kern="0" dirty="0">
                <a:solidFill>
                  <a:srgbClr val="1F1F1F"/>
                </a:solidFill>
              </a:rPr>
              <a:t>  未来预期</a:t>
            </a:r>
          </a:p>
        </p:txBody>
      </p:sp>
    </p:spTree>
    <p:extLst>
      <p:ext uri="{BB962C8B-B14F-4D97-AF65-F5344CB8AC3E}">
        <p14:creationId xmlns:p14="http://schemas.microsoft.com/office/powerpoint/2010/main" val="3018529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Three</a:t>
            </a:r>
          </a:p>
          <a:p>
            <a:r>
              <a:rPr lang="zh-CN" altLang="en-US" dirty="0"/>
              <a:t>功能实现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D953BF9-242A-4839-988F-C15638D2FDF2}"/>
              </a:ext>
            </a:extLst>
          </p:cNvPr>
          <p:cNvSpPr txBox="1"/>
          <p:nvPr/>
        </p:nvSpPr>
        <p:spPr>
          <a:xfrm>
            <a:off x="772012" y="1668742"/>
            <a:ext cx="466801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/>
            <a:r>
              <a:rPr lang="en-US" altLang="zh-CN" sz="2000" b="1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4.  </a:t>
            </a:r>
            <a:r>
              <a:rPr lang="zh-CN" altLang="en-US" sz="2000" b="1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溢出提醒机制</a:t>
            </a:r>
            <a:endParaRPr lang="en-US" altLang="zh-CN" sz="2000" b="1" kern="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altLang="zh-CN" sz="2000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HX711</a:t>
            </a:r>
            <a:r>
              <a:rPr lang="zh-CN" altLang="zh-CN" sz="2000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称重传感器模块获取当前桶内垃圾的重量</a:t>
            </a:r>
            <a:endParaRPr lang="en-US" altLang="zh-CN" sz="2000" kern="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zh-CN" altLang="en-US" sz="2000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当超过设定值时，自动向管理员发送邮件通知</a:t>
            </a:r>
            <a:r>
              <a:rPr lang="en-US" altLang="zh-CN" sz="2000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  </a:t>
            </a:r>
            <a:endParaRPr lang="zh-CN" alt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98040FD-66E0-426E-B4A0-018C54542D2C}"/>
              </a:ext>
            </a:extLst>
          </p:cNvPr>
          <p:cNvSpPr txBox="1"/>
          <p:nvPr/>
        </p:nvSpPr>
        <p:spPr>
          <a:xfrm>
            <a:off x="7844589" y="5797484"/>
            <a:ext cx="1980249" cy="381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实时邮件通知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5223D82-2E9D-4C6E-A657-A869534BB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1973" y="957345"/>
            <a:ext cx="3187864" cy="4299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313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Three</a:t>
            </a:r>
          </a:p>
          <a:p>
            <a:r>
              <a:rPr lang="zh-CN" altLang="en-US" dirty="0"/>
              <a:t>功能实现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D953BF9-242A-4839-988F-C15638D2FDF2}"/>
              </a:ext>
            </a:extLst>
          </p:cNvPr>
          <p:cNvSpPr txBox="1"/>
          <p:nvPr/>
        </p:nvSpPr>
        <p:spPr>
          <a:xfrm>
            <a:off x="445405" y="1813121"/>
            <a:ext cx="466801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/>
            <a:r>
              <a:rPr lang="en-US" altLang="zh-CN" sz="2000" b="1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5.  </a:t>
            </a:r>
            <a:r>
              <a:rPr lang="zh-CN" altLang="en-US" sz="2000" b="1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设备监控与数据分析</a:t>
            </a:r>
            <a:endParaRPr lang="en-US" altLang="zh-CN" sz="2000" b="1" kern="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后端：</a:t>
            </a:r>
            <a:r>
              <a:rPr lang="en-US" altLang="zh-CN" sz="2000" kern="100" dirty="0" err="1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Nodejs+Express+</a:t>
            </a:r>
            <a:r>
              <a:rPr lang="en-US" altLang="zh-CN" sz="2000" kern="100" dirty="0" err="1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Mysql</a:t>
            </a:r>
            <a:endParaRPr lang="en-US" altLang="zh-CN" sz="2000" kern="100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前端：</a:t>
            </a:r>
            <a:r>
              <a:rPr lang="en-US" altLang="zh-CN" sz="2000" kern="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Vue</a:t>
            </a:r>
            <a:r>
              <a:rPr lang="zh-CN" altLang="en-US" sz="2000" kern="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框架</a:t>
            </a:r>
            <a:endParaRPr lang="en-US" altLang="zh-CN" sz="2000" kern="0" dirty="0">
              <a:effectLst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0"/>
            <a:r>
              <a:rPr lang="en-US" altLang="zh-CN" sz="2000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  </a:t>
            </a:r>
            <a:endParaRPr lang="zh-CN" alt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160AA70-E0AA-41B6-BFCB-DEF452199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0641" y="610751"/>
            <a:ext cx="6978561" cy="498877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98040FD-66E0-426E-B4A0-018C54542D2C}"/>
              </a:ext>
            </a:extLst>
          </p:cNvPr>
          <p:cNvSpPr txBox="1"/>
          <p:nvPr/>
        </p:nvSpPr>
        <p:spPr>
          <a:xfrm>
            <a:off x="8684194" y="5830534"/>
            <a:ext cx="1140644" cy="401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kern="0" dirty="0"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lt"/>
              </a:rPr>
              <a:t>Web</a:t>
            </a:r>
            <a:r>
              <a:rPr lang="zh-CN" altLang="en-US" kern="0" dirty="0"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lt"/>
              </a:rPr>
              <a:t>界面</a:t>
            </a:r>
          </a:p>
        </p:txBody>
      </p:sp>
    </p:spTree>
    <p:extLst>
      <p:ext uri="{BB962C8B-B14F-4D97-AF65-F5344CB8AC3E}">
        <p14:creationId xmlns:p14="http://schemas.microsoft.com/office/powerpoint/2010/main" val="871151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Three</a:t>
            </a:r>
          </a:p>
          <a:p>
            <a:r>
              <a:rPr lang="zh-CN" altLang="en-US" dirty="0"/>
              <a:t>功能实现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D953BF9-242A-4839-988F-C15638D2FDF2}"/>
              </a:ext>
            </a:extLst>
          </p:cNvPr>
          <p:cNvSpPr txBox="1"/>
          <p:nvPr/>
        </p:nvSpPr>
        <p:spPr>
          <a:xfrm>
            <a:off x="445404" y="1813120"/>
            <a:ext cx="378777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/>
            <a:r>
              <a:rPr lang="en-US" altLang="zh-CN" sz="2000" b="1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6.  </a:t>
            </a:r>
            <a:r>
              <a:rPr lang="zh-CN" altLang="en-US" sz="2000" b="1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热点图</a:t>
            </a:r>
            <a:endParaRPr lang="en-US" altLang="zh-CN" sz="2000" b="1" kern="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 sz="2000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基于百度开放平台</a:t>
            </a:r>
            <a:r>
              <a:rPr lang="en-US" altLang="zh-CN" sz="2000" kern="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api</a:t>
            </a:r>
            <a:endParaRPr lang="en-US" altLang="zh-CN" sz="2000" kern="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 sz="2000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为垃圾桶资源调配提供依据</a:t>
            </a:r>
            <a:r>
              <a:rPr lang="en-US" altLang="zh-CN" sz="2000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  </a:t>
            </a:r>
            <a:endParaRPr lang="zh-CN" alt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98040FD-66E0-426E-B4A0-018C54542D2C}"/>
              </a:ext>
            </a:extLst>
          </p:cNvPr>
          <p:cNvSpPr txBox="1"/>
          <p:nvPr/>
        </p:nvSpPr>
        <p:spPr>
          <a:xfrm>
            <a:off x="7964905" y="5797484"/>
            <a:ext cx="1859933" cy="401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kern="0" dirty="0">
                <a:latin typeface="楷体" panose="02010609060101010101" pitchFamily="49" charset="-122"/>
                <a:ea typeface="楷体" panose="02010609060101010101" pitchFamily="49" charset="-122"/>
                <a:cs typeface="+mn-ea"/>
                <a:sym typeface="+mn-lt"/>
              </a:rPr>
              <a:t>实时热点地图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2FED689-6756-4D13-B8E1-D2896F84E8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8539" y="1432571"/>
            <a:ext cx="7759081" cy="381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204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Three</a:t>
            </a:r>
          </a:p>
          <a:p>
            <a:r>
              <a:rPr lang="zh-CN" altLang="en-US" dirty="0"/>
              <a:t>功能实现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D953BF9-242A-4839-988F-C15638D2FDF2}"/>
              </a:ext>
            </a:extLst>
          </p:cNvPr>
          <p:cNvSpPr txBox="1"/>
          <p:nvPr/>
        </p:nvSpPr>
        <p:spPr>
          <a:xfrm>
            <a:off x="284889" y="2682401"/>
            <a:ext cx="609442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zh-CN" altLang="en-US" sz="24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基于</a:t>
            </a:r>
            <a:r>
              <a:rPr lang="en-US" altLang="zh-CN" sz="24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Resnet</a:t>
            </a:r>
            <a:r>
              <a:rPr lang="en-US" altLang="zh-CN" sz="2400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101</a:t>
            </a:r>
            <a:r>
              <a:rPr lang="zh-CN" altLang="en-US" sz="2400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实现口罩分类</a:t>
            </a:r>
            <a:endParaRPr lang="en-US" altLang="zh-CN" sz="2400" kern="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altLang="zh-CN" sz="2400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Resnet</a:t>
            </a:r>
            <a:r>
              <a:rPr lang="zh-CN" altLang="en-US" sz="2400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可以解决“随网络加深，准确率下降”的问题</a:t>
            </a:r>
            <a:endParaRPr lang="en-US" altLang="zh-CN" sz="2400" kern="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altLang="zh-CN" sz="1800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0"/>
            <a:r>
              <a:rPr lang="en-US" altLang="zh-CN" kern="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  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EF45E67-4577-4AF0-85C9-80E3A2DE8546}"/>
              </a:ext>
            </a:extLst>
          </p:cNvPr>
          <p:cNvSpPr txBox="1"/>
          <p:nvPr/>
        </p:nvSpPr>
        <p:spPr>
          <a:xfrm>
            <a:off x="7525339" y="5212328"/>
            <a:ext cx="32620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 err="1">
                <a:solidFill>
                  <a:srgbClr val="4D4D4D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bottleneck</a:t>
            </a:r>
            <a:r>
              <a:rPr lang="en-US" altLang="zh-CN" sz="1800" kern="100" dirty="0" err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_design</a:t>
            </a:r>
            <a:r>
              <a:rPr lang="en-US" altLang="zh-CN" sz="1800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sz="1800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基本单元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DDEC0BB-EECE-4465-B56B-5A6C748726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5339" y="1721017"/>
            <a:ext cx="339090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D9357B2-5537-4914-9D7F-8A096212DA33}"/>
              </a:ext>
            </a:extLst>
          </p:cNvPr>
          <p:cNvSpPr txBox="1"/>
          <p:nvPr/>
        </p:nvSpPr>
        <p:spPr>
          <a:xfrm>
            <a:off x="4535492" y="1184083"/>
            <a:ext cx="2989847" cy="982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b="1" kern="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口罩识别模型</a:t>
            </a:r>
            <a:endParaRPr lang="en-US" altLang="zh-CN" sz="2800" b="1" kern="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1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87964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Three</a:t>
            </a:r>
          </a:p>
          <a:p>
            <a:r>
              <a:rPr lang="zh-CN" altLang="en-US" dirty="0"/>
              <a:t>功能实现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EF45E67-4577-4AF0-85C9-80E3A2DE8546}"/>
              </a:ext>
            </a:extLst>
          </p:cNvPr>
          <p:cNvSpPr txBox="1"/>
          <p:nvPr/>
        </p:nvSpPr>
        <p:spPr>
          <a:xfrm>
            <a:off x="991677" y="4256587"/>
            <a:ext cx="32620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图一 数据集</a:t>
            </a:r>
            <a:endParaRPr lang="en-US" altLang="zh-CN" b="0" i="0" dirty="0">
              <a:solidFill>
                <a:srgbClr val="4D4D4D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D9357B2-5537-4914-9D7F-8A096212DA33}"/>
              </a:ext>
            </a:extLst>
          </p:cNvPr>
          <p:cNvSpPr txBox="1"/>
          <p:nvPr/>
        </p:nvSpPr>
        <p:spPr>
          <a:xfrm>
            <a:off x="4253723" y="837681"/>
            <a:ext cx="2989847" cy="982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b="1" kern="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口罩识别模型</a:t>
            </a:r>
            <a:endParaRPr lang="en-US" altLang="zh-CN" sz="2800" b="1" kern="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1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88B1143-1F7C-43C2-A817-8B7E342B98C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8815" y="1585109"/>
            <a:ext cx="5274310" cy="192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760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Three</a:t>
            </a:r>
          </a:p>
          <a:p>
            <a:r>
              <a:rPr lang="zh-CN" altLang="en-US" dirty="0"/>
              <a:t>功能实现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D9357B2-5537-4914-9D7F-8A096212DA33}"/>
              </a:ext>
            </a:extLst>
          </p:cNvPr>
          <p:cNvSpPr txBox="1"/>
          <p:nvPr/>
        </p:nvSpPr>
        <p:spPr>
          <a:xfrm>
            <a:off x="4253723" y="837681"/>
            <a:ext cx="2989847" cy="982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b="1" kern="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口罩识别模型</a:t>
            </a:r>
            <a:endParaRPr lang="en-US" altLang="zh-CN" sz="2800" b="1" kern="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1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88B1143-1F7C-43C2-A817-8B7E342B98C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8815" y="1585109"/>
            <a:ext cx="5274310" cy="192405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EBA8440-1FEA-4D95-8D6E-CBE842B7A82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708877" y="957345"/>
            <a:ext cx="5274310" cy="315214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492E7675-063D-4F08-9E8F-F0F410348BA7}"/>
              </a:ext>
            </a:extLst>
          </p:cNvPr>
          <p:cNvSpPr txBox="1"/>
          <p:nvPr/>
        </p:nvSpPr>
        <p:spPr>
          <a:xfrm>
            <a:off x="1003709" y="4256587"/>
            <a:ext cx="32620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图一 训练数据集</a:t>
            </a:r>
            <a:endParaRPr lang="en-US" altLang="zh-CN" b="0" i="0" dirty="0">
              <a:solidFill>
                <a:srgbClr val="4D4D4D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rgbClr val="4D4D4D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图二  网络结构定义</a:t>
            </a:r>
            <a:endParaRPr lang="en-US" altLang="zh-CN" dirty="0">
              <a:solidFill>
                <a:srgbClr val="4D4D4D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5224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Three</a:t>
            </a:r>
          </a:p>
          <a:p>
            <a:r>
              <a:rPr lang="zh-CN" altLang="en-US" dirty="0"/>
              <a:t>功能实现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EF45E67-4577-4AF0-85C9-80E3A2DE8546}"/>
              </a:ext>
            </a:extLst>
          </p:cNvPr>
          <p:cNvSpPr txBox="1"/>
          <p:nvPr/>
        </p:nvSpPr>
        <p:spPr>
          <a:xfrm>
            <a:off x="7525339" y="5212328"/>
            <a:ext cx="32620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 err="1">
                <a:solidFill>
                  <a:srgbClr val="4D4D4D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bottleneck</a:t>
            </a:r>
            <a:r>
              <a:rPr lang="en-US" altLang="zh-CN" sz="1800" kern="100" dirty="0" err="1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_design</a:t>
            </a:r>
            <a:r>
              <a:rPr lang="en-US" altLang="zh-CN" sz="1800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sz="1800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基本单元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D9357B2-5537-4914-9D7F-8A096212DA33}"/>
              </a:ext>
            </a:extLst>
          </p:cNvPr>
          <p:cNvSpPr txBox="1"/>
          <p:nvPr/>
        </p:nvSpPr>
        <p:spPr>
          <a:xfrm>
            <a:off x="4253723" y="837681"/>
            <a:ext cx="2989847" cy="982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b="1" kern="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口罩识别模型</a:t>
            </a:r>
            <a:endParaRPr lang="en-US" altLang="zh-CN" sz="2800" b="1" kern="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1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88B1143-1F7C-43C2-A817-8B7E342B98C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8815" y="1585109"/>
            <a:ext cx="5274310" cy="192405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EBA8440-1FEA-4D95-8D6E-CBE842B7A82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708877" y="957345"/>
            <a:ext cx="5274310" cy="315214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9AE2787-FAC3-4945-9B48-F4BEA09CECC8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708877" y="4390252"/>
            <a:ext cx="5274310" cy="209232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74B1B430-CB32-477F-9EE8-40F706727C5C}"/>
              </a:ext>
            </a:extLst>
          </p:cNvPr>
          <p:cNvSpPr txBox="1"/>
          <p:nvPr/>
        </p:nvSpPr>
        <p:spPr>
          <a:xfrm>
            <a:off x="991677" y="4256587"/>
            <a:ext cx="326204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图一 训练数据集</a:t>
            </a:r>
            <a:endParaRPr lang="en-US" altLang="zh-CN" b="0" i="0" dirty="0">
              <a:solidFill>
                <a:srgbClr val="4D4D4D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rgbClr val="4D4D4D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图二 网络结构定义</a:t>
            </a:r>
            <a:endParaRPr lang="en-US" altLang="zh-CN" dirty="0">
              <a:solidFill>
                <a:srgbClr val="4D4D4D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dirty="0">
                <a:solidFill>
                  <a:srgbClr val="4D4D4D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图三 训练模块</a:t>
            </a:r>
            <a:endParaRPr lang="en-US" altLang="zh-CN" b="0" i="0" dirty="0">
              <a:solidFill>
                <a:srgbClr val="4D4D4D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0327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Three</a:t>
            </a:r>
          </a:p>
          <a:p>
            <a:r>
              <a:rPr lang="zh-CN" altLang="en-US" dirty="0"/>
              <a:t>功能实现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EF45E67-4577-4AF0-85C9-80E3A2DE8546}"/>
              </a:ext>
            </a:extLst>
          </p:cNvPr>
          <p:cNvSpPr txBox="1"/>
          <p:nvPr/>
        </p:nvSpPr>
        <p:spPr>
          <a:xfrm>
            <a:off x="7630283" y="5653849"/>
            <a:ext cx="32620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</a:rPr>
              <a:t>损失值和正确率函数图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D9357B2-5537-4914-9D7F-8A096212DA33}"/>
              </a:ext>
            </a:extLst>
          </p:cNvPr>
          <p:cNvSpPr txBox="1"/>
          <p:nvPr/>
        </p:nvSpPr>
        <p:spPr>
          <a:xfrm>
            <a:off x="4253723" y="837681"/>
            <a:ext cx="2989847" cy="982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b="1" kern="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口罩识别模型</a:t>
            </a:r>
            <a:endParaRPr lang="en-US" altLang="zh-CN" sz="2800" b="1" kern="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1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9E69CFF-8A00-4191-B2F0-0E11BEBFC7FA}"/>
              </a:ext>
            </a:extLst>
          </p:cNvPr>
          <p:cNvSpPr txBox="1"/>
          <p:nvPr/>
        </p:nvSpPr>
        <p:spPr>
          <a:xfrm>
            <a:off x="1149576" y="1990737"/>
            <a:ext cx="4360237" cy="8535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42010" indent="-285750" algn="l">
              <a:lnSpc>
                <a:spcPct val="13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zh-CN" altLang="zh-CN" sz="2000" kern="100" dirty="0">
                <a:solidFill>
                  <a:srgbClr val="000000"/>
                </a:solidFill>
                <a:effectLst/>
                <a:latin typeface="+mn-ea"/>
                <a:cs typeface="Times New Roman" panose="02020603050405020304" pitchFamily="18" charset="0"/>
              </a:rPr>
              <a:t>最终口罩分类准确率高达</a:t>
            </a:r>
            <a:r>
              <a:rPr lang="en-US" altLang="zh-CN" sz="2000" kern="100" dirty="0">
                <a:solidFill>
                  <a:srgbClr val="000000"/>
                </a:solidFill>
                <a:effectLst/>
                <a:latin typeface="+mn-ea"/>
                <a:cs typeface="Times New Roman" panose="02020603050405020304" pitchFamily="18" charset="0"/>
              </a:rPr>
              <a:t>94%</a:t>
            </a:r>
            <a:r>
              <a:rPr lang="zh-CN" altLang="zh-CN" sz="2000" kern="100" dirty="0">
                <a:solidFill>
                  <a:srgbClr val="000000"/>
                </a:solidFill>
                <a:effectLst/>
                <a:latin typeface="+mn-ea"/>
                <a:cs typeface="Times New Roman" panose="02020603050405020304" pitchFamily="18" charset="0"/>
              </a:rPr>
              <a:t>，效果良好，能满足项目要求</a:t>
            </a:r>
            <a:endParaRPr lang="zh-CN" altLang="zh-CN" sz="20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073BF6B8-EBD8-4E58-BF9E-5ADD70C2012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96000" y="1459364"/>
            <a:ext cx="5697517" cy="3939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242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4159873" y="2740755"/>
            <a:ext cx="6262103" cy="750888"/>
          </a:xfrm>
        </p:spPr>
        <p:txBody>
          <a:bodyPr/>
          <a:lstStyle/>
          <a:p>
            <a:r>
              <a:rPr kumimoji="1" lang="zh-CN" altLang="en-US" kern="0" dirty="0">
                <a:solidFill>
                  <a:schemeClr val="bg1">
                    <a:lumMod val="95000"/>
                  </a:schemeClr>
                </a:solidFill>
              </a:rPr>
              <a:t>未来预期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04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768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Four</a:t>
            </a:r>
          </a:p>
          <a:p>
            <a:r>
              <a:rPr lang="zh-CN" altLang="en-US" dirty="0"/>
              <a:t>未来预期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5C3C4BE-0C71-4FDE-A12E-E2F9E619B534}"/>
              </a:ext>
            </a:extLst>
          </p:cNvPr>
          <p:cNvSpPr txBox="1"/>
          <p:nvPr/>
        </p:nvSpPr>
        <p:spPr>
          <a:xfrm>
            <a:off x="445405" y="2610280"/>
            <a:ext cx="6266467" cy="1135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2400" kern="100" dirty="0">
                <a:effectLst/>
                <a:latin typeface="+mn-ea"/>
                <a:cs typeface="Times New Roman" panose="02020603050405020304" pitchFamily="18" charset="0"/>
              </a:rPr>
              <a:t>「康康」向往</a:t>
            </a:r>
            <a:r>
              <a:rPr lang="en-US" altLang="zh-CN" sz="2400" kern="100" dirty="0">
                <a:effectLst/>
                <a:latin typeface="+mn-ea"/>
                <a:cs typeface="Times New Roman" panose="02020603050405020304" pitchFamily="18" charset="0"/>
              </a:rPr>
              <a:t>“</a:t>
            </a:r>
            <a:r>
              <a:rPr lang="zh-CN" altLang="zh-CN" sz="2400" kern="100" dirty="0">
                <a:effectLst/>
                <a:latin typeface="+mn-ea"/>
                <a:cs typeface="Times New Roman" panose="02020603050405020304" pitchFamily="18" charset="0"/>
              </a:rPr>
              <a:t>科技向善，服务百姓</a:t>
            </a:r>
            <a:r>
              <a:rPr lang="en-US" altLang="zh-CN" sz="2400" kern="100" dirty="0">
                <a:effectLst/>
                <a:latin typeface="+mn-ea"/>
                <a:cs typeface="Times New Roman" panose="02020603050405020304" pitchFamily="18" charset="0"/>
              </a:rPr>
              <a:t>”</a:t>
            </a:r>
            <a:r>
              <a:rPr lang="zh-CN" altLang="zh-CN" sz="2400" kern="100" dirty="0">
                <a:effectLst/>
                <a:latin typeface="+mn-ea"/>
                <a:cs typeface="Times New Roman" panose="02020603050405020304" pitchFamily="18" charset="0"/>
              </a:rPr>
              <a:t>；</a:t>
            </a:r>
            <a:endParaRPr lang="en-US" altLang="zh-CN" sz="24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+mn-ea"/>
                <a:cs typeface="Times New Roman" panose="02020603050405020304" pitchFamily="18" charset="0"/>
              </a:rPr>
              <a:t>“愿每一只口罩都被正确回收</a:t>
            </a:r>
            <a:r>
              <a:rPr lang="zh-CN" altLang="en-US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”</a:t>
            </a:r>
            <a:endParaRPr lang="en-US" altLang="zh-CN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E299DCE-0146-42BA-A6DC-6349A326C8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7453" y="1300899"/>
            <a:ext cx="3780374" cy="443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729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4056178" y="2740755"/>
            <a:ext cx="6262103" cy="750888"/>
          </a:xfrm>
        </p:spPr>
        <p:txBody>
          <a:bodyPr/>
          <a:lstStyle/>
          <a:p>
            <a:r>
              <a:rPr kumimoji="1" lang="zh-CN" altLang="en-US" kern="0" dirty="0">
                <a:solidFill>
                  <a:schemeClr val="bg1">
                    <a:lumMod val="95000"/>
                  </a:schemeClr>
                </a:solidFill>
              </a:rPr>
              <a:t>背景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kern="0" dirty="0">
                <a:solidFill>
                  <a:schemeClr val="bg1">
                    <a:lumMod val="95000"/>
                  </a:schemeClr>
                </a:solidFill>
              </a:rPr>
              <a:t>01</a:t>
            </a:r>
            <a:endParaRPr kumimoji="1" lang="zh-CN" altLang="en-US" kern="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670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2798094" y="1149503"/>
            <a:ext cx="6582251" cy="2326791"/>
          </a:xfrm>
        </p:spPr>
        <p:txBody>
          <a:bodyPr/>
          <a:lstStyle/>
          <a:p>
            <a:pPr algn="ctr"/>
            <a:r>
              <a:rPr lang="en-US" altLang="zh-CN" sz="6600" dirty="0"/>
              <a:t>THANK YOU</a:t>
            </a:r>
          </a:p>
          <a:p>
            <a:pPr algn="ctr"/>
            <a:r>
              <a:rPr lang="en-US" altLang="zh-CN" sz="6600" dirty="0"/>
              <a:t>FOR WATCHING</a:t>
            </a:r>
          </a:p>
        </p:txBody>
      </p:sp>
    </p:spTree>
    <p:extLst>
      <p:ext uri="{BB962C8B-B14F-4D97-AF65-F5344CB8AC3E}">
        <p14:creationId xmlns:p14="http://schemas.microsoft.com/office/powerpoint/2010/main" val="3536054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One</a:t>
            </a:r>
          </a:p>
          <a:p>
            <a:r>
              <a:rPr lang="zh-CN" altLang="en-US" dirty="0"/>
              <a:t>背景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2068725-AAF9-44C5-A9BD-8E08F6B660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870" y="2081014"/>
            <a:ext cx="6434235" cy="3758048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D79934B9-38DF-4CCD-A5CD-ED6DECF0BF9E}"/>
              </a:ext>
            </a:extLst>
          </p:cNvPr>
          <p:cNvSpPr txBox="1"/>
          <p:nvPr/>
        </p:nvSpPr>
        <p:spPr>
          <a:xfrm>
            <a:off x="2280104" y="6003189"/>
            <a:ext cx="40511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kern="100" dirty="0">
                <a:effectLst/>
                <a:latin typeface="楷体" panose="02010609060101010101" pitchFamily="49" charset="-122"/>
                <a:cs typeface="Times New Roman" panose="02020603050405020304" pitchFamily="18" charset="0"/>
              </a:rPr>
              <a:t>2020</a:t>
            </a:r>
            <a:r>
              <a:rPr lang="zh-CN" altLang="zh-CN" sz="1800" kern="100" dirty="0">
                <a:effectLst/>
                <a:ea typeface="楷体" panose="02010609060101010101" pitchFamily="49" charset="-122"/>
                <a:cs typeface="Times New Roman" panose="02020603050405020304" pitchFamily="18" charset="0"/>
              </a:rPr>
              <a:t>年</a:t>
            </a:r>
            <a:r>
              <a:rPr lang="en-US" altLang="zh-CN" sz="1800" kern="100" dirty="0">
                <a:effectLst/>
                <a:ea typeface="楷体" panose="02010609060101010101" pitchFamily="49" charset="-122"/>
                <a:cs typeface="Times New Roman" panose="02020603050405020304" pitchFamily="18" charset="0"/>
              </a:rPr>
              <a:t>3~6</a:t>
            </a:r>
            <a:r>
              <a:rPr lang="zh-CN" altLang="zh-CN" sz="1800" kern="100" dirty="0">
                <a:effectLst/>
                <a:ea typeface="楷体" panose="02010609060101010101" pitchFamily="49" charset="-122"/>
                <a:cs typeface="Times New Roman" panose="02020603050405020304" pitchFamily="18" charset="0"/>
              </a:rPr>
              <a:t>月全国口罩日产能（万</a:t>
            </a:r>
            <a:r>
              <a:rPr lang="en-US" altLang="zh-CN" sz="1800" kern="100" dirty="0">
                <a:effectLst/>
                <a:ea typeface="楷体" panose="02010609060101010101" pitchFamily="49" charset="-122"/>
                <a:cs typeface="Times New Roman" panose="02020603050405020304" pitchFamily="18" charset="0"/>
              </a:rPr>
              <a:t>/</a:t>
            </a:r>
            <a:r>
              <a:rPr lang="zh-CN" altLang="zh-CN" sz="1800" kern="100" dirty="0">
                <a:effectLst/>
                <a:ea typeface="楷体" panose="02010609060101010101" pitchFamily="49" charset="-122"/>
                <a:cs typeface="Times New Roman" panose="02020603050405020304" pitchFamily="18" charset="0"/>
              </a:rPr>
              <a:t>日）</a:t>
            </a:r>
            <a:endParaRPr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8A56C9DA-27A1-4E15-8582-949D41BC680A}"/>
              </a:ext>
            </a:extLst>
          </p:cNvPr>
          <p:cNvSpPr txBox="1"/>
          <p:nvPr/>
        </p:nvSpPr>
        <p:spPr>
          <a:xfrm>
            <a:off x="7652084" y="3189531"/>
            <a:ext cx="442762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kern="100" dirty="0">
                <a:latin typeface="+mn-ea"/>
                <a:cs typeface="Times New Roman" panose="02020603050405020304" pitchFamily="18" charset="0"/>
              </a:rPr>
              <a:t>COVID-19 </a:t>
            </a:r>
            <a:r>
              <a:rPr lang="zh-CN" altLang="en-US" sz="2000" kern="100" dirty="0">
                <a:latin typeface="+mn-ea"/>
                <a:cs typeface="Times New Roman" panose="02020603050405020304" pitchFamily="18" charset="0"/>
              </a:rPr>
              <a:t>传播</a:t>
            </a:r>
            <a:endParaRPr lang="en-US" altLang="zh-CN" sz="2000" kern="100" dirty="0">
              <a:latin typeface="+mn-ea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kern="100" dirty="0">
                <a:latin typeface="+mn-ea"/>
                <a:cs typeface="Times New Roman" panose="02020603050405020304" pitchFamily="18" charset="0"/>
              </a:rPr>
              <a:t>全国一天产生废弃口罩约</a:t>
            </a:r>
            <a:r>
              <a:rPr lang="en-US" altLang="zh-CN" sz="2000" kern="100" dirty="0">
                <a:latin typeface="+mn-ea"/>
                <a:cs typeface="Times New Roman" panose="02020603050405020304" pitchFamily="18" charset="0"/>
              </a:rPr>
              <a:t>5</a:t>
            </a:r>
            <a:r>
              <a:rPr lang="zh-CN" altLang="en-US" sz="2000" kern="100" dirty="0">
                <a:latin typeface="+mn-ea"/>
                <a:cs typeface="Times New Roman" panose="02020603050405020304" pitchFamily="18" charset="0"/>
              </a:rPr>
              <a:t>亿个</a:t>
            </a:r>
            <a:endParaRPr lang="zh-CN" altLang="en-US" sz="2000" dirty="0">
              <a:latin typeface="+mn-ea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6F5F479-6577-4E57-98A8-7445AAF76586}"/>
              </a:ext>
            </a:extLst>
          </p:cNvPr>
          <p:cNvSpPr txBox="1"/>
          <p:nvPr/>
        </p:nvSpPr>
        <p:spPr>
          <a:xfrm>
            <a:off x="4305688" y="1175797"/>
            <a:ext cx="4114856" cy="597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一</a:t>
            </a:r>
            <a:r>
              <a:rPr lang="en-US" altLang="zh-CN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废弃口罩的大量产生</a:t>
            </a:r>
          </a:p>
        </p:txBody>
      </p:sp>
    </p:spTree>
    <p:extLst>
      <p:ext uri="{BB962C8B-B14F-4D97-AF65-F5344CB8AC3E}">
        <p14:creationId xmlns:p14="http://schemas.microsoft.com/office/powerpoint/2010/main" val="1239795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One</a:t>
            </a:r>
          </a:p>
          <a:p>
            <a:r>
              <a:rPr lang="zh-CN" altLang="en-US" dirty="0"/>
              <a:t>背景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79934B9-38DF-4CCD-A5CD-ED6DECF0BF9E}"/>
              </a:ext>
            </a:extLst>
          </p:cNvPr>
          <p:cNvSpPr txBox="1"/>
          <p:nvPr/>
        </p:nvSpPr>
        <p:spPr>
          <a:xfrm>
            <a:off x="2280104" y="6003189"/>
            <a:ext cx="40511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kern="100" dirty="0"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   </a:t>
            </a:r>
            <a:r>
              <a:rPr lang="zh-CN" altLang="en-US" sz="1800" kern="100" dirty="0">
                <a:effectLst/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普通医用口罩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8A56C9DA-27A1-4E15-8582-949D41BC680A}"/>
              </a:ext>
            </a:extLst>
          </p:cNvPr>
          <p:cNvSpPr txBox="1"/>
          <p:nvPr/>
        </p:nvSpPr>
        <p:spPr>
          <a:xfrm>
            <a:off x="7652084" y="3189531"/>
            <a:ext cx="442762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+mn-ea"/>
              </a:rPr>
              <a:t>导致病毒二次传播</a:t>
            </a:r>
            <a:endParaRPr lang="en-US" altLang="zh-CN" sz="200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+mn-ea"/>
              </a:rPr>
              <a:t>口罩材料污染环境</a:t>
            </a:r>
            <a:endParaRPr lang="en-US" altLang="zh-CN" sz="200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+mn-ea"/>
              </a:rPr>
              <a:t>流入市场被不法分子利用</a:t>
            </a:r>
            <a:endParaRPr lang="en-US" altLang="zh-CN" sz="2000" dirty="0">
              <a:latin typeface="+mn-ea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6F5F479-6577-4E57-98A8-7445AAF76586}"/>
              </a:ext>
            </a:extLst>
          </p:cNvPr>
          <p:cNvSpPr txBox="1"/>
          <p:nvPr/>
        </p:nvSpPr>
        <p:spPr>
          <a:xfrm>
            <a:off x="4305688" y="1175797"/>
            <a:ext cx="4114856" cy="597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二</a:t>
            </a:r>
            <a:r>
              <a:rPr lang="en-US" altLang="zh-CN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</a:t>
            </a: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废弃口罩的隐患巨大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C0E6A75-DA4F-4623-9709-0C150C55F5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928" y="2231579"/>
            <a:ext cx="4786350" cy="358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059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1438216" y="186753"/>
            <a:ext cx="3787775" cy="747428"/>
          </a:xfrm>
        </p:spPr>
        <p:txBody>
          <a:bodyPr/>
          <a:lstStyle/>
          <a:p>
            <a:r>
              <a:rPr lang="en-US" altLang="zh-CN" dirty="0"/>
              <a:t>Part One</a:t>
            </a:r>
          </a:p>
          <a:p>
            <a:r>
              <a:rPr lang="zh-CN" altLang="en-US" dirty="0"/>
              <a:t>背景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E953077-CB30-4104-8219-B44D50729280}"/>
              </a:ext>
            </a:extLst>
          </p:cNvPr>
          <p:cNvSpPr txBox="1"/>
          <p:nvPr/>
        </p:nvSpPr>
        <p:spPr>
          <a:xfrm>
            <a:off x="3597628" y="1111877"/>
            <a:ext cx="6208109" cy="597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三</a:t>
            </a:r>
            <a:r>
              <a:rPr lang="en-US" altLang="zh-CN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 </a:t>
            </a: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口罩收集装置不足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B0FF141-686E-4142-99A0-335858619112}"/>
              </a:ext>
            </a:extLst>
          </p:cNvPr>
          <p:cNvSpPr txBox="1"/>
          <p:nvPr/>
        </p:nvSpPr>
        <p:spPr>
          <a:xfrm>
            <a:off x="2377912" y="6143506"/>
            <a:ext cx="23449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kern="100" dirty="0">
                <a:effectLst/>
                <a:ea typeface="楷体" panose="02010609060101010101" pitchFamily="49" charset="-122"/>
                <a:cs typeface="Times New Roman" panose="02020603050405020304" pitchFamily="18" charset="0"/>
              </a:rPr>
              <a:t>废弃口罩专用收集箱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D8A09FB-38BB-4642-ABA9-2A21C7B0DCED}"/>
              </a:ext>
            </a:extLst>
          </p:cNvPr>
          <p:cNvSpPr txBox="1"/>
          <p:nvPr/>
        </p:nvSpPr>
        <p:spPr>
          <a:xfrm>
            <a:off x="7013542" y="2897611"/>
            <a:ext cx="4270342" cy="9305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分布率不足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10%</a:t>
            </a:r>
          </a:p>
          <a:p>
            <a:pPr marL="285750" indent="-28575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分布不均，使得利用率不高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10E60D1-99E1-4555-A2B5-6D412060D27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47"/>
          <a:stretch/>
        </p:blipFill>
        <p:spPr>
          <a:xfrm>
            <a:off x="1324546" y="2058544"/>
            <a:ext cx="5233198" cy="3687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34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One</a:t>
            </a:r>
          </a:p>
          <a:p>
            <a:r>
              <a:rPr lang="zh-CN" altLang="en-US" dirty="0"/>
              <a:t>背景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4341C46-144D-4DB1-8E64-93A25C2BC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405" y="2159847"/>
            <a:ext cx="7281985" cy="3779039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5E203E56-A881-4497-8363-F39B63E306B4}"/>
              </a:ext>
            </a:extLst>
          </p:cNvPr>
          <p:cNvSpPr txBox="1"/>
          <p:nvPr/>
        </p:nvSpPr>
        <p:spPr>
          <a:xfrm>
            <a:off x="3952931" y="1223789"/>
            <a:ext cx="5348223" cy="597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四</a:t>
            </a:r>
            <a:r>
              <a:rPr lang="en-US" altLang="zh-CN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. </a:t>
            </a: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人们口罩回收意识不强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D41F9E5-C9DC-4969-B28C-C8061DC52CF4}"/>
              </a:ext>
            </a:extLst>
          </p:cNvPr>
          <p:cNvSpPr txBox="1"/>
          <p:nvPr/>
        </p:nvSpPr>
        <p:spPr>
          <a:xfrm>
            <a:off x="8303030" y="2725378"/>
            <a:ext cx="3752612" cy="1330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zh-CN" sz="2000" kern="100" dirty="0">
                <a:effectLst/>
                <a:latin typeface="+mn-ea"/>
                <a:cs typeface="Times New Roman" panose="02020603050405020304" pitchFamily="18" charset="0"/>
              </a:rPr>
              <a:t>仅有</a:t>
            </a:r>
            <a:r>
              <a:rPr lang="en-US" altLang="zh-CN" sz="2000" kern="100" dirty="0">
                <a:effectLst/>
                <a:latin typeface="+mn-ea"/>
                <a:cs typeface="Times New Roman" panose="02020603050405020304" pitchFamily="18" charset="0"/>
              </a:rPr>
              <a:t>23.5%</a:t>
            </a:r>
            <a:r>
              <a:rPr lang="zh-CN" altLang="zh-CN" sz="2000" kern="100" dirty="0">
                <a:effectLst/>
                <a:latin typeface="+mn-ea"/>
                <a:cs typeface="Times New Roman" panose="02020603050405020304" pitchFamily="18" charset="0"/>
              </a:rPr>
              <a:t>的人会严格区别普通垃圾与废弃口罩</a:t>
            </a:r>
            <a:endParaRPr lang="en-US" altLang="zh-CN" sz="20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zh-CN" sz="2000" kern="100" dirty="0">
                <a:effectLst/>
                <a:latin typeface="+mn-ea"/>
                <a:cs typeface="Times New Roman" panose="02020603050405020304" pitchFamily="18" charset="0"/>
              </a:rPr>
              <a:t>超过半数的人不会去在意</a:t>
            </a:r>
            <a:endParaRPr lang="zh-CN" altLang="en-US" sz="2000" kern="0" dirty="0">
              <a:latin typeface="+mn-ea"/>
              <a:cs typeface="+mn-ea"/>
              <a:sym typeface="+mn-lt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CE548C1-F084-4CC0-B8FE-2F5AEA88D243}"/>
              </a:ext>
            </a:extLst>
          </p:cNvPr>
          <p:cNvSpPr txBox="1"/>
          <p:nvPr/>
        </p:nvSpPr>
        <p:spPr>
          <a:xfrm>
            <a:off x="2239929" y="6055877"/>
            <a:ext cx="43871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kern="100" dirty="0">
                <a:effectLst/>
                <a:ea typeface="楷体" panose="02010609060101010101" pitchFamily="49" charset="-122"/>
                <a:cs typeface="Times New Roman" panose="02020603050405020304" pitchFamily="18" charset="0"/>
              </a:rPr>
              <a:t>有意将普通垃圾与废弃口罩分开投放调查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208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" name="直接连接符 16"/>
          <p:cNvCxnSpPr/>
          <p:nvPr/>
        </p:nvCxnSpPr>
        <p:spPr>
          <a:xfrm>
            <a:off x="816101" y="3156496"/>
            <a:ext cx="1046082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Part One</a:t>
            </a:r>
          </a:p>
          <a:p>
            <a:r>
              <a:rPr lang="zh-CN" altLang="en-US" dirty="0"/>
              <a:t>背景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" name="思想气泡: 云 2">
            <a:extLst>
              <a:ext uri="{FF2B5EF4-FFF2-40B4-BE49-F238E27FC236}">
                <a16:creationId xmlns:a16="http://schemas.microsoft.com/office/drawing/2014/main" id="{F973D416-5AB2-4207-A336-C781C66E33D5}"/>
              </a:ext>
            </a:extLst>
          </p:cNvPr>
          <p:cNvSpPr/>
          <p:nvPr/>
        </p:nvSpPr>
        <p:spPr>
          <a:xfrm>
            <a:off x="9228841" y="601768"/>
            <a:ext cx="2121031" cy="1404591"/>
          </a:xfrm>
          <a:prstGeom prst="cloudCallou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目前废弃口罩的回收有哪些方法呢？</a:t>
            </a: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DB57D9F2-0ADC-45BD-8BED-DDD9A4B595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5865870"/>
              </p:ext>
            </p:extLst>
          </p:nvPr>
        </p:nvGraphicFramePr>
        <p:xfrm>
          <a:off x="2168568" y="1713577"/>
          <a:ext cx="6549388" cy="3723661"/>
        </p:xfrm>
        <a:graphic>
          <a:graphicData uri="http://schemas.openxmlformats.org/drawingml/2006/table">
            <a:tbl>
              <a:tblPr firstRow="1" firstCol="1" bandRow="1"/>
              <a:tblGrid>
                <a:gridCol w="1675754">
                  <a:extLst>
                    <a:ext uri="{9D8B030D-6E8A-4147-A177-3AD203B41FA5}">
                      <a16:colId xmlns:a16="http://schemas.microsoft.com/office/drawing/2014/main" val="3857657913"/>
                    </a:ext>
                  </a:extLst>
                </a:gridCol>
                <a:gridCol w="1923849">
                  <a:extLst>
                    <a:ext uri="{9D8B030D-6E8A-4147-A177-3AD203B41FA5}">
                      <a16:colId xmlns:a16="http://schemas.microsoft.com/office/drawing/2014/main" val="4205948897"/>
                    </a:ext>
                  </a:extLst>
                </a:gridCol>
                <a:gridCol w="1752566">
                  <a:extLst>
                    <a:ext uri="{9D8B030D-6E8A-4147-A177-3AD203B41FA5}">
                      <a16:colId xmlns:a16="http://schemas.microsoft.com/office/drawing/2014/main" val="3481032883"/>
                    </a:ext>
                  </a:extLst>
                </a:gridCol>
                <a:gridCol w="1197219">
                  <a:extLst>
                    <a:ext uri="{9D8B030D-6E8A-4147-A177-3AD203B41FA5}">
                      <a16:colId xmlns:a16="http://schemas.microsoft.com/office/drawing/2014/main" val="1749210990"/>
                    </a:ext>
                  </a:extLst>
                </a:gridCol>
              </a:tblGrid>
              <a:tr h="520581">
                <a:tc>
                  <a:txBody>
                    <a:bodyPr/>
                    <a:lstStyle/>
                    <a:p>
                      <a:pPr algn="l"/>
                      <a:r>
                        <a:rPr lang="zh-CN" sz="18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策略 </a:t>
                      </a:r>
                      <a:r>
                        <a:rPr lang="en-US" sz="18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        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8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风险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8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优势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8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是否需要人工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965557"/>
                  </a:ext>
                </a:extLst>
              </a:tr>
              <a:tr h="1052007">
                <a:tc>
                  <a:txBody>
                    <a:bodyPr/>
                    <a:lstStyle/>
                    <a:p>
                      <a:pPr algn="l"/>
                      <a:r>
                        <a:rPr lang="zh-CN" sz="18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社区上门回收</a:t>
                      </a:r>
                    </a:p>
                    <a:p>
                      <a:pPr algn="l"/>
                      <a:r>
                        <a:rPr lang="en-US" sz="18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1.</a:t>
                      </a:r>
                      <a:r>
                        <a:rPr lang="zh-CN" sz="18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效率较低</a:t>
                      </a:r>
                    </a:p>
                    <a:p>
                      <a:pPr algn="l"/>
                      <a:r>
                        <a:rPr lang="en-US" sz="18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2.</a:t>
                      </a:r>
                      <a:r>
                        <a:rPr lang="zh-CN" sz="18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需要较高的人力成本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8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直接在根源上防止了废弃口罩乱扔的问题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8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是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535119"/>
                  </a:ext>
                </a:extLst>
              </a:tr>
              <a:tr h="1236714">
                <a:tc>
                  <a:txBody>
                    <a:bodyPr/>
                    <a:lstStyle/>
                    <a:p>
                      <a:pPr algn="l"/>
                      <a:r>
                        <a:rPr lang="zh-CN" sz="18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社区采用专门的激励策略鼓励居民分类收集口罩</a:t>
                      </a:r>
                    </a:p>
                    <a:p>
                      <a:pPr algn="l"/>
                      <a:r>
                        <a:rPr lang="en-US" sz="18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1.</a:t>
                      </a:r>
                      <a:r>
                        <a:rPr lang="zh-CN" sz="18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激励策略不易衡量，没有固定的标准</a:t>
                      </a:r>
                    </a:p>
                    <a:p>
                      <a:pPr algn="l"/>
                      <a:r>
                        <a:rPr lang="en-US" sz="18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2.</a:t>
                      </a:r>
                      <a:r>
                        <a:rPr lang="zh-CN" sz="18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对居民进行了金钱刺激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8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有利于培养居民分类收集口罩的习惯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8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是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9357612"/>
                  </a:ext>
                </a:extLst>
              </a:tr>
              <a:tr h="751414">
                <a:tc>
                  <a:txBody>
                    <a:bodyPr/>
                    <a:lstStyle/>
                    <a:p>
                      <a:pPr algn="l"/>
                      <a:r>
                        <a:rPr lang="zh-CN" sz="18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垃圾分拣员回收口罩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8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工作人员需要做专门的防护措施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8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直接改善情况，可操作性强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8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是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8513131"/>
                  </a:ext>
                </a:extLst>
              </a:tr>
            </a:tbl>
          </a:graphicData>
        </a:graphic>
      </p:graphicFrame>
      <p:sp>
        <p:nvSpPr>
          <p:cNvPr id="12" name="Rectangle 1">
            <a:extLst>
              <a:ext uri="{FF2B5EF4-FFF2-40B4-BE49-F238E27FC236}">
                <a16:creationId xmlns:a16="http://schemas.microsoft.com/office/drawing/2014/main" id="{356626E5-7C1C-47A5-99BE-82F2892E61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5448" y="2353469"/>
            <a:ext cx="11997094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A8DF0A3-7AB7-4FFA-824C-8FCB14C50ED3}"/>
              </a:ext>
            </a:extLst>
          </p:cNvPr>
          <p:cNvSpPr txBox="1"/>
          <p:nvPr/>
        </p:nvSpPr>
        <p:spPr>
          <a:xfrm>
            <a:off x="3587904" y="5881279"/>
            <a:ext cx="37460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kern="100" dirty="0">
                <a:effectLst/>
                <a:ea typeface="楷体" panose="02010609060101010101" pitchFamily="49" charset="-122"/>
                <a:cs typeface="Times New Roman" panose="02020603050405020304" pitchFamily="18" charset="0"/>
              </a:rPr>
              <a:t>当前采取的收集口罩措施优劣对比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2712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4197580" y="2748281"/>
            <a:ext cx="6262103" cy="750888"/>
          </a:xfrm>
        </p:spPr>
        <p:txBody>
          <a:bodyPr/>
          <a:lstStyle/>
          <a:p>
            <a:r>
              <a:rPr kumimoji="1" lang="zh-CN" altLang="en-US" kern="0" dirty="0">
                <a:solidFill>
                  <a:schemeClr val="bg1">
                    <a:lumMod val="95000"/>
                  </a:schemeClr>
                </a:solidFill>
              </a:rPr>
              <a:t>产品介绍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9337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自定义 4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000000"/>
      </a:accent1>
      <a:accent2>
        <a:srgbClr val="4D4D4D"/>
      </a:accent2>
      <a:accent3>
        <a:srgbClr val="808080"/>
      </a:accent3>
      <a:accent4>
        <a:srgbClr val="969696"/>
      </a:accent4>
      <a:accent5>
        <a:srgbClr val="969696"/>
      </a:accent5>
      <a:accent6>
        <a:srgbClr val="B2B2B2"/>
      </a:accent6>
      <a:hlink>
        <a:srgbClr val="5F5F5F"/>
      </a:hlink>
      <a:folHlink>
        <a:srgbClr val="919191"/>
      </a:folHlink>
    </a:clrScheme>
    <a:fontScheme name="奥斯汀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4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400" kern="0" dirty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996</TotalTime>
  <Words>1676</Words>
  <Application>Microsoft Office PowerPoint</Application>
  <PresentationFormat>宽屏</PresentationFormat>
  <Paragraphs>281</Paragraphs>
  <Slides>30</Slides>
  <Notes>30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30</vt:i4>
      </vt:variant>
    </vt:vector>
  </HeadingPairs>
  <TitlesOfParts>
    <vt:vector size="41" baseType="lpstr">
      <vt:lpstr>Microsoft YaHei UI</vt:lpstr>
      <vt:lpstr>等线 Light</vt:lpstr>
      <vt:lpstr>楷体</vt:lpstr>
      <vt:lpstr>宋体</vt:lpstr>
      <vt:lpstr>微软雅黑</vt:lpstr>
      <vt:lpstr>Arial</vt:lpstr>
      <vt:lpstr>Calibri</vt:lpstr>
      <vt:lpstr>Century Gothic</vt:lpstr>
      <vt:lpstr>Segoe UI Light</vt:lpstr>
      <vt:lpstr>Office Theme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刘 大小</cp:lastModifiedBy>
  <cp:revision>210</cp:revision>
  <dcterms:created xsi:type="dcterms:W3CDTF">2015-08-18T02:51:41Z</dcterms:created>
  <dcterms:modified xsi:type="dcterms:W3CDTF">2020-08-18T15:59:00Z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2017-12-19T12:43:32.9259018Z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